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rezeptsport.ru/news/data/upimages/kis_22.jpg" TargetMode="Externa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hyperlink" Target="http://www.spravedlivo-online.ru/11.jpg"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www.mossport.ru/photo2.gallery?pid=5f753ada1d784a6294975ce9ca89f69a" TargetMode="Externa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irvas.ru/img_main/FOR_TEXT/news/230708/Bode.jpg" TargetMode="Externa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hyperlink" Target="http://www.kommersant.ru/ISSUES.PHOTO/SPORT/2006/052M/sport_52_006-1.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girlpower.it/images/girlpower_new/mondo/societa/paraolimpiad8i.jpg" TargetMode="Externa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hyperlink" Target="http://www.rezeptsport.ru/b_sport/images/slede_3.jpg" TargetMode="External"/><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hyperlink" Target="http://www.dislife.ru/upload/photo/photo_1882.jpg" TargetMode="External"/><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hyperlink" Target="http://img.beta.rian.ru/images/15693/77/156937718.jpg" TargetMode="Externa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ru.wikipedia.org/wiki/%D0%A4%D0%B0%D0%B9%D0%BB:Irek_Zaripov.jpg" TargetMode="Externa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verdlsport.ru/userfiles/73/Paralympic/Gorbunova_121109.jpg" TargetMode="Externa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5.jpeg"/><Relationship Id="rId12" Type="http://schemas.openxmlformats.org/officeDocument/2006/relationships/slide" Target="slide6.xml"/><Relationship Id="rId2" Type="http://schemas.openxmlformats.org/officeDocument/2006/relationships/slide" Target="slide1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47.jpeg"/><Relationship Id="rId5" Type="http://schemas.openxmlformats.org/officeDocument/2006/relationships/image" Target="../media/image44.jpeg"/><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image" Target="../media/image46.jpeg"/></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msi.ru/media/3d6e8ab5-be57-44d7-8eeb-3269e234ba2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ortolife.ucoz.ru/_ph/3/2/929559984.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Учитель\Desktop\7cb43123f4a5337c9ea6c94042ac375e_L.jpg"/>
          <p:cNvPicPr>
            <a:picLocks noChangeAspect="1" noChangeArrowheads="1"/>
          </p:cNvPicPr>
          <p:nvPr/>
        </p:nvPicPr>
        <p:blipFill>
          <a:blip r:embed="rId2"/>
          <a:srcRect/>
          <a:stretch>
            <a:fillRect/>
          </a:stretch>
        </p:blipFill>
        <p:spPr bwMode="auto">
          <a:xfrm>
            <a:off x="4357686" y="3214686"/>
            <a:ext cx="4572032" cy="3357586"/>
          </a:xfrm>
          <a:prstGeom prst="rect">
            <a:avLst/>
          </a:prstGeom>
          <a:noFill/>
        </p:spPr>
      </p:pic>
      <p:pic>
        <p:nvPicPr>
          <p:cNvPr id="1027" name="Picture 3" descr="C:\Users\Учитель\Desktop\1369905384_b_v-sankt-peterburge-sostojalas-prezentacija-medalej-sochinskoj-olimpiady.jpg"/>
          <p:cNvPicPr>
            <a:picLocks noChangeAspect="1" noChangeArrowheads="1"/>
          </p:cNvPicPr>
          <p:nvPr/>
        </p:nvPicPr>
        <p:blipFill>
          <a:blip r:embed="rId3"/>
          <a:srcRect/>
          <a:stretch>
            <a:fillRect/>
          </a:stretch>
        </p:blipFill>
        <p:spPr bwMode="auto">
          <a:xfrm>
            <a:off x="285720" y="357166"/>
            <a:ext cx="4572032" cy="3737574"/>
          </a:xfrm>
          <a:prstGeom prst="rect">
            <a:avLst/>
          </a:prstGeom>
          <a:noFill/>
        </p:spPr>
      </p:pic>
      <p:sp>
        <p:nvSpPr>
          <p:cNvPr id="7" name="Прямоугольник 6"/>
          <p:cNvSpPr/>
          <p:nvPr/>
        </p:nvSpPr>
        <p:spPr>
          <a:xfrm>
            <a:off x="3357554" y="357166"/>
            <a:ext cx="5786446" cy="2585323"/>
          </a:xfrm>
          <a:prstGeom prst="rect">
            <a:avLst/>
          </a:prstGeom>
          <a:noFill/>
        </p:spPr>
        <p:txBody>
          <a:bodyPr wrap="squar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Зимние Паралимпийские игры</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358246" cy="2308324"/>
          </a:xfrm>
          <a:prstGeom prst="rect">
            <a:avLst/>
          </a:prstGeom>
        </p:spPr>
        <p:txBody>
          <a:bodyPr wrap="square">
            <a:spAutoFit/>
          </a:bodyPr>
          <a:lstStyle/>
          <a:p>
            <a:pPr algn="ctr"/>
            <a:r>
              <a:rPr lang="ru-RU" sz="2400" dirty="0" smtClean="0">
                <a:latin typeface="Times New Roman" pitchFamily="18" charset="0"/>
                <a:cs typeface="Times New Roman" pitchFamily="18" charset="0"/>
              </a:rPr>
              <a:t>В 2010 году  Паралимпийские игры прошли в канадском Ванкувере. На них РФ была представлена в трёх видах спорта из пяти: лыжные гонки, биатлон и горные лыжи.</a:t>
            </a:r>
          </a:p>
          <a:p>
            <a:pPr algn="ctr"/>
            <a:r>
              <a:rPr lang="ru-RU" sz="2400" dirty="0" smtClean="0">
                <a:latin typeface="Times New Roman" pitchFamily="18" charset="0"/>
                <a:cs typeface="Times New Roman" pitchFamily="18" charset="0"/>
              </a:rPr>
              <a:t>По итогам игр сборная России заняла </a:t>
            </a:r>
            <a:r>
              <a:rPr lang="en-US" sz="2400" dirty="0" smtClean="0">
                <a:latin typeface="Times New Roman" pitchFamily="18" charset="0"/>
                <a:cs typeface="Times New Roman" pitchFamily="18" charset="0"/>
              </a:rPr>
              <a:t>II</a:t>
            </a:r>
            <a:r>
              <a:rPr lang="ru-RU" sz="2400" dirty="0" smtClean="0">
                <a:latin typeface="Times New Roman" pitchFamily="18" charset="0"/>
                <a:cs typeface="Times New Roman" pitchFamily="18" charset="0"/>
              </a:rPr>
              <a:t> общекомандное место, завоевав 12 золотых, 16 серебряных и 10 бронзовых медалей.</a:t>
            </a:r>
          </a:p>
        </p:txBody>
      </p:sp>
      <p:pic>
        <p:nvPicPr>
          <p:cNvPr id="1027" name="Picture 3" descr="C:\Users\Учитель\Desktop\slide_25.jpg"/>
          <p:cNvPicPr>
            <a:picLocks noChangeAspect="1" noChangeArrowheads="1"/>
          </p:cNvPicPr>
          <p:nvPr/>
        </p:nvPicPr>
        <p:blipFill>
          <a:blip r:embed="rId2"/>
          <a:srcRect/>
          <a:stretch>
            <a:fillRect/>
          </a:stretch>
        </p:blipFill>
        <p:spPr bwMode="auto">
          <a:xfrm>
            <a:off x="1571604" y="2619369"/>
            <a:ext cx="6143668" cy="409577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628" y="357166"/>
            <a:ext cx="3786214" cy="6001643"/>
          </a:xfrm>
          <a:prstGeom prst="rect">
            <a:avLst/>
          </a:prstGeom>
        </p:spPr>
        <p:txBody>
          <a:bodyPr wrap="square">
            <a:spAutoFit/>
          </a:bodyPr>
          <a:lstStyle/>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Паралимпиада</a:t>
            </a:r>
            <a:r>
              <a:rPr lang="ru-RU" sz="2400" dirty="0" smtClean="0">
                <a:latin typeface="Times New Roman" pitchFamily="18" charset="0"/>
                <a:cs typeface="Times New Roman" pitchFamily="18" charset="0"/>
              </a:rPr>
              <a:t> в мире считается практически таким же выдающимся событием, как и сама Олимпиада. </a:t>
            </a:r>
          </a:p>
          <a:p>
            <a:r>
              <a:rPr lang="ru-RU" sz="2400" dirty="0" smtClean="0">
                <a:latin typeface="Times New Roman" pitchFamily="18" charset="0"/>
                <a:cs typeface="Times New Roman" pitchFamily="18" charset="0"/>
              </a:rPr>
              <a:t>    Традиционно проводится после главных Олимпийских игр , а начиная с 1992 - в тех же городах.</a:t>
            </a:r>
          </a:p>
          <a:p>
            <a:r>
              <a:rPr lang="ru-RU" sz="2400" dirty="0" smtClean="0">
                <a:latin typeface="Times New Roman" pitchFamily="18" charset="0"/>
                <a:cs typeface="Times New Roman" pitchFamily="18" charset="0"/>
              </a:rPr>
              <a:t>      В 2001 эта практика закреплена соглашением между МОК и Международным </a:t>
            </a:r>
            <a:r>
              <a:rPr lang="ru-RU" sz="2400" dirty="0" err="1" smtClean="0">
                <a:latin typeface="Times New Roman" pitchFamily="18" charset="0"/>
                <a:cs typeface="Times New Roman" pitchFamily="18" charset="0"/>
              </a:rPr>
              <a:t>паралимпийским</a:t>
            </a:r>
            <a:r>
              <a:rPr lang="ru-RU" sz="2400" dirty="0" smtClean="0">
                <a:latin typeface="Times New Roman" pitchFamily="18" charset="0"/>
                <a:cs typeface="Times New Roman" pitchFamily="18" charset="0"/>
              </a:rPr>
              <a:t> комитетом (МПК).</a:t>
            </a:r>
          </a:p>
        </p:txBody>
      </p:sp>
      <p:pic>
        <p:nvPicPr>
          <p:cNvPr id="2050" name="Picture 2" descr="C:\Users\Учитель\Desktop\213768700.jpg"/>
          <p:cNvPicPr>
            <a:picLocks noChangeAspect="1" noChangeArrowheads="1"/>
          </p:cNvPicPr>
          <p:nvPr/>
        </p:nvPicPr>
        <p:blipFill>
          <a:blip r:embed="rId2"/>
          <a:srcRect/>
          <a:stretch>
            <a:fillRect/>
          </a:stretch>
        </p:blipFill>
        <p:spPr bwMode="auto">
          <a:xfrm>
            <a:off x="214282" y="3643314"/>
            <a:ext cx="4290558" cy="2857520"/>
          </a:xfrm>
          <a:prstGeom prst="rect">
            <a:avLst/>
          </a:prstGeom>
          <a:noFill/>
        </p:spPr>
      </p:pic>
      <p:pic>
        <p:nvPicPr>
          <p:cNvPr id="4" name="Picture 6"/>
          <p:cNvPicPr>
            <a:picLocks noChangeAspect="1" noChangeArrowheads="1"/>
          </p:cNvPicPr>
          <p:nvPr/>
        </p:nvPicPr>
        <p:blipFill>
          <a:blip r:embed="rId3"/>
          <a:srcRect/>
          <a:stretch>
            <a:fillRect/>
          </a:stretch>
        </p:blipFill>
        <p:spPr bwMode="auto">
          <a:xfrm>
            <a:off x="214282" y="285728"/>
            <a:ext cx="4302125"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14282" y="285728"/>
            <a:ext cx="8715375" cy="6357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Учитель\Desktop\acd25158ab99.jpg"/>
          <p:cNvPicPr>
            <a:picLocks noChangeAspect="1" noChangeArrowheads="1"/>
          </p:cNvPicPr>
          <p:nvPr/>
        </p:nvPicPr>
        <p:blipFill>
          <a:blip r:embed="rId2"/>
          <a:srcRect/>
          <a:stretch>
            <a:fillRect/>
          </a:stretch>
        </p:blipFill>
        <p:spPr bwMode="auto">
          <a:xfrm>
            <a:off x="214282" y="214290"/>
            <a:ext cx="4071966" cy="2940865"/>
          </a:xfrm>
          <a:prstGeom prst="rect">
            <a:avLst/>
          </a:prstGeom>
          <a:noFill/>
        </p:spPr>
      </p:pic>
      <p:sp>
        <p:nvSpPr>
          <p:cNvPr id="2" name="Прямоугольник 1"/>
          <p:cNvSpPr/>
          <p:nvPr/>
        </p:nvSpPr>
        <p:spPr>
          <a:xfrm>
            <a:off x="500034" y="2285992"/>
            <a:ext cx="8215370" cy="4493538"/>
          </a:xfrm>
          <a:prstGeom prst="rect">
            <a:avLst/>
          </a:prstGeom>
        </p:spPr>
        <p:txBody>
          <a:bodyPr wrap="square">
            <a:spAutoFit/>
          </a:bodyPr>
          <a:lstStyle/>
          <a:p>
            <a:pPr algn="ctr">
              <a:defRPr/>
            </a:pPr>
            <a:r>
              <a:rPr lang="ru-RU" sz="2600" dirty="0" smtClean="0">
                <a:solidFill>
                  <a:schemeClr val="tx1">
                    <a:lumMod val="95000"/>
                    <a:lumOff val="5000"/>
                  </a:schemeClr>
                </a:solidFill>
                <a:latin typeface="Times New Roman" pitchFamily="18" charset="0"/>
                <a:cs typeface="Times New Roman" pitchFamily="18" charset="0"/>
              </a:rPr>
              <a:t>Впервые лыжные гонки появились в программе </a:t>
            </a:r>
            <a:r>
              <a:rPr lang="ru-RU" sz="2600" dirty="0" err="1" smtClean="0">
                <a:solidFill>
                  <a:schemeClr val="tx1">
                    <a:lumMod val="95000"/>
                    <a:lumOff val="5000"/>
                  </a:schemeClr>
                </a:solidFill>
                <a:latin typeface="Times New Roman" pitchFamily="18" charset="0"/>
                <a:cs typeface="Times New Roman" pitchFamily="18" charset="0"/>
              </a:rPr>
              <a:t>Паралимпийских</a:t>
            </a:r>
            <a:r>
              <a:rPr lang="ru-RU" sz="2600" dirty="0" smtClean="0">
                <a:solidFill>
                  <a:schemeClr val="tx1">
                    <a:lumMod val="95000"/>
                    <a:lumOff val="5000"/>
                  </a:schemeClr>
                </a:solidFill>
                <a:latin typeface="Times New Roman" pitchFamily="18" charset="0"/>
                <a:cs typeface="Times New Roman" pitchFamily="18" charset="0"/>
              </a:rPr>
              <a:t> игр в 1976 году в </a:t>
            </a:r>
            <a:r>
              <a:rPr lang="ru-RU" sz="2600" dirty="0" err="1" smtClean="0">
                <a:solidFill>
                  <a:schemeClr val="tx1">
                    <a:lumMod val="95000"/>
                    <a:lumOff val="5000"/>
                  </a:schemeClr>
                </a:solidFill>
                <a:latin typeface="Times New Roman" pitchFamily="18" charset="0"/>
                <a:cs typeface="Times New Roman" pitchFamily="18" charset="0"/>
              </a:rPr>
              <a:t>Орнсколдсвике</a:t>
            </a:r>
            <a:r>
              <a:rPr lang="ru-RU" sz="2600" dirty="0" smtClean="0">
                <a:solidFill>
                  <a:schemeClr val="tx1">
                    <a:lumMod val="95000"/>
                    <a:lumOff val="5000"/>
                  </a:schemeClr>
                </a:solidFill>
                <a:latin typeface="Times New Roman" pitchFamily="18" charset="0"/>
                <a:cs typeface="Times New Roman" pitchFamily="18" charset="0"/>
              </a:rPr>
              <a:t> (Швеция).</a:t>
            </a:r>
          </a:p>
          <a:p>
            <a:pPr algn="ctr">
              <a:defRPr/>
            </a:pPr>
            <a:r>
              <a:rPr lang="ru-RU" sz="2600" dirty="0" smtClean="0">
                <a:latin typeface="Times New Roman" pitchFamily="18" charset="0"/>
                <a:cs typeface="Times New Roman" pitchFamily="18" charset="0"/>
              </a:rPr>
              <a:t>В соревнованиях на </a:t>
            </a:r>
            <a:r>
              <a:rPr lang="ru-RU" sz="2600" dirty="0" err="1" smtClean="0">
                <a:latin typeface="Times New Roman" pitchFamily="18" charset="0"/>
                <a:cs typeface="Times New Roman" pitchFamily="18" charset="0"/>
              </a:rPr>
              <a:t>Паралимпийских</a:t>
            </a:r>
            <a:r>
              <a:rPr lang="ru-RU" sz="2600" dirty="0" smtClean="0">
                <a:latin typeface="Times New Roman" pitchFamily="18" charset="0"/>
                <a:cs typeface="Times New Roman" pitchFamily="18" charset="0"/>
              </a:rPr>
              <a:t> играх принимают участие мужчины и женщины с разными видами инвалидности: травма позвоночника, церебральный паралич, ампутация, слепота или частичная потеря зрения.</a:t>
            </a:r>
          </a:p>
          <a:p>
            <a:pPr algn="ctr">
              <a:defRPr/>
            </a:pPr>
            <a:r>
              <a:rPr lang="ru-RU" sz="2600" dirty="0" smtClean="0">
                <a:latin typeface="Times New Roman" pitchFamily="18" charset="0"/>
                <a:cs typeface="Times New Roman" pitchFamily="18" charset="0"/>
              </a:rPr>
              <a:t>Чтобы обеспечить честную борьбу и равные условия на дистанции, все участники проходят классификацию по степени своих функциональных возможностей.</a:t>
            </a:r>
          </a:p>
        </p:txBody>
      </p:sp>
      <p:sp>
        <p:nvSpPr>
          <p:cNvPr id="3" name="Прямоугольник 2"/>
          <p:cNvSpPr/>
          <p:nvPr/>
        </p:nvSpPr>
        <p:spPr>
          <a:xfrm>
            <a:off x="4500562" y="285728"/>
            <a:ext cx="4430819" cy="1631216"/>
          </a:xfrm>
          <a:prstGeom prst="rect">
            <a:avLst/>
          </a:prstGeom>
        </p:spPr>
        <p:txBody>
          <a:bodyPr wrap="square">
            <a:spAutoFit/>
          </a:bodyPr>
          <a:lstStyle/>
          <a:p>
            <a:r>
              <a:rPr lang="ru-RU" sz="5000"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Лыжные </a:t>
            </a:r>
          </a:p>
          <a:p>
            <a:r>
              <a:rPr lang="ru-RU" sz="5000"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гонки</a:t>
            </a:r>
            <a:endParaRPr lang="ru-RU" sz="5000" dirty="0"/>
          </a:p>
        </p:txBody>
      </p:sp>
      <p:pic>
        <p:nvPicPr>
          <p:cNvPr id="6" name="Picture 2" descr="http://sochi2014.com/games/sport/paralympic-games/sports/cross.gif"/>
          <p:cNvPicPr>
            <a:picLocks noChangeAspect="1" noChangeArrowheads="1"/>
          </p:cNvPicPr>
          <p:nvPr/>
        </p:nvPicPr>
        <p:blipFill>
          <a:blip r:embed="rId3"/>
          <a:srcRect/>
          <a:stretch>
            <a:fillRect/>
          </a:stretch>
        </p:blipFill>
        <p:spPr bwMode="auto">
          <a:xfrm>
            <a:off x="7715272" y="285728"/>
            <a:ext cx="928688"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71480"/>
            <a:ext cx="4572000" cy="6286520"/>
          </a:xfrm>
          <a:prstGeom prst="rect">
            <a:avLst/>
          </a:prstGeom>
        </p:spPr>
        <p:txBody>
          <a:bodyPr wrap="square">
            <a:spAutoFit/>
          </a:bodyPr>
          <a:lstStyle/>
          <a:p>
            <a:pPr algn="ctr">
              <a:buClr>
                <a:schemeClr val="accent3"/>
              </a:buClr>
              <a:defRPr/>
            </a:pPr>
            <a:r>
              <a:rPr lang="ru-RU" sz="2200" dirty="0" smtClean="0">
                <a:latin typeface="Times New Roman" pitchFamily="18" charset="0"/>
                <a:cs typeface="Times New Roman" pitchFamily="18" charset="0"/>
              </a:rPr>
              <a:t>Существует четыре вида                                                                                      индивидуальных гонок:                                                                                        спринт( от 800 до 1200 м),                                                                                        гонки на короткие, средние и                                                                                        длинные дистанции, длина                                                                                         которых варьируется от 2,5 до                                                                                        20 км.</a:t>
            </a:r>
          </a:p>
          <a:p>
            <a:pPr algn="ctr">
              <a:buClr>
                <a:schemeClr val="accent3"/>
              </a:buClr>
              <a:defRPr/>
            </a:pPr>
            <a:r>
              <a:rPr lang="ru-RU" sz="2200" dirty="0" smtClean="0">
                <a:latin typeface="Times New Roman" pitchFamily="18" charset="0"/>
                <a:cs typeface="Times New Roman" pitchFamily="18" charset="0"/>
              </a:rPr>
              <a:t>     В каждой гонке спортсмены </a:t>
            </a:r>
          </a:p>
          <a:p>
            <a:pPr algn="ctr">
              <a:buClr>
                <a:schemeClr val="accent3"/>
              </a:buClr>
              <a:defRPr/>
            </a:pPr>
            <a:r>
              <a:rPr lang="ru-RU" sz="2200" dirty="0" smtClean="0">
                <a:latin typeface="Times New Roman" pitchFamily="18" charset="0"/>
                <a:cs typeface="Times New Roman" pitchFamily="18" charset="0"/>
              </a:rPr>
              <a:t>стартуют по очереди с интервалом</a:t>
            </a:r>
          </a:p>
          <a:p>
            <a:pPr algn="ctr">
              <a:buClr>
                <a:schemeClr val="accent3"/>
              </a:buClr>
              <a:defRPr/>
            </a:pPr>
            <a:r>
              <a:rPr lang="ru-RU" sz="2200" dirty="0" smtClean="0">
                <a:latin typeface="Times New Roman" pitchFamily="18" charset="0"/>
                <a:cs typeface="Times New Roman" pitchFamily="18" charset="0"/>
              </a:rPr>
              <a:t> в 30 секунд.</a:t>
            </a:r>
          </a:p>
          <a:p>
            <a:pPr algn="ctr">
              <a:buClr>
                <a:schemeClr val="accent3"/>
              </a:buClr>
              <a:defRPr/>
            </a:pPr>
            <a:r>
              <a:rPr lang="ru-RU" sz="2200" dirty="0" smtClean="0">
                <a:latin typeface="Times New Roman" pitchFamily="18" charset="0"/>
                <a:cs typeface="Times New Roman" pitchFamily="18" charset="0"/>
              </a:rPr>
              <a:t>    В эстафетной гонке команды </a:t>
            </a:r>
          </a:p>
          <a:p>
            <a:pPr algn="ctr">
              <a:buClr>
                <a:schemeClr val="accent3"/>
              </a:buClr>
              <a:defRPr/>
            </a:pPr>
            <a:r>
              <a:rPr lang="ru-RU" sz="2200" dirty="0" smtClean="0">
                <a:latin typeface="Times New Roman" pitchFamily="18" charset="0"/>
                <a:cs typeface="Times New Roman" pitchFamily="18" charset="0"/>
              </a:rPr>
              <a:t>состоят из трёх спортсменов с разными </a:t>
            </a:r>
          </a:p>
          <a:p>
            <a:pPr algn="ctr">
              <a:buClr>
                <a:schemeClr val="accent3"/>
              </a:buClr>
              <a:defRPr/>
            </a:pPr>
            <a:r>
              <a:rPr lang="ru-RU" sz="2200" dirty="0" smtClean="0">
                <a:latin typeface="Times New Roman" pitchFamily="18" charset="0"/>
                <a:cs typeface="Times New Roman" pitchFamily="18" charset="0"/>
              </a:rPr>
              <a:t>видами инвалидности, но таким образом,</a:t>
            </a:r>
          </a:p>
          <a:p>
            <a:pPr algn="ctr">
              <a:buClr>
                <a:schemeClr val="accent3"/>
              </a:buClr>
              <a:defRPr/>
            </a:pPr>
            <a:r>
              <a:rPr lang="ru-RU" sz="2200" dirty="0" smtClean="0">
                <a:latin typeface="Times New Roman" pitchFamily="18" charset="0"/>
                <a:cs typeface="Times New Roman" pitchFamily="18" charset="0"/>
              </a:rPr>
              <a:t> чтобы ни одна команда не имела </a:t>
            </a:r>
          </a:p>
          <a:p>
            <a:pPr algn="ctr">
              <a:buClr>
                <a:schemeClr val="accent3"/>
              </a:buClr>
              <a:defRPr/>
            </a:pPr>
            <a:r>
              <a:rPr lang="ru-RU" sz="2200" dirty="0" smtClean="0">
                <a:latin typeface="Times New Roman" pitchFamily="18" charset="0"/>
                <a:cs typeface="Times New Roman" pitchFamily="18" charset="0"/>
              </a:rPr>
              <a:t>преимуществ перед другими. </a:t>
            </a:r>
          </a:p>
          <a:p>
            <a:pPr algn="ctr">
              <a:buClr>
                <a:schemeClr val="accent3"/>
              </a:buClr>
              <a:buFont typeface="Wingdings" pitchFamily="2" charset="2"/>
              <a:buChar char="v"/>
              <a:defRPr/>
            </a:pPr>
            <a:endParaRPr lang="ru-RU" dirty="0" smtClean="0">
              <a:solidFill>
                <a:schemeClr val="tx2">
                  <a:lumMod val="75000"/>
                </a:schemeClr>
              </a:solidFill>
              <a:latin typeface="Bookman Old Style" pitchFamily="18" charset="0"/>
              <a:cs typeface="Times New Roman" pitchFamily="18" charset="0"/>
            </a:endParaRPr>
          </a:p>
        </p:txBody>
      </p:sp>
      <p:sp>
        <p:nvSpPr>
          <p:cNvPr id="3" name="Прямоугольник 2"/>
          <p:cNvSpPr/>
          <p:nvPr/>
        </p:nvSpPr>
        <p:spPr>
          <a:xfrm>
            <a:off x="4714876" y="0"/>
            <a:ext cx="4258258" cy="861774"/>
          </a:xfrm>
          <a:prstGeom prst="rect">
            <a:avLst/>
          </a:prstGeom>
        </p:spPr>
        <p:txBody>
          <a:bodyPr wrap="square">
            <a:spAutoFit/>
          </a:bodyPr>
          <a:lstStyle/>
          <a:p>
            <a:r>
              <a:rPr lang="ru-RU" sz="5000"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Лыжные гонки</a:t>
            </a:r>
            <a:endParaRPr lang="ru-RU" sz="5000" dirty="0"/>
          </a:p>
        </p:txBody>
      </p:sp>
      <p:pic>
        <p:nvPicPr>
          <p:cNvPr id="4" name="Picture 4" descr="Картинка 8 из 32">
            <a:hlinkClick r:id="rId2"/>
          </p:cNvPr>
          <p:cNvPicPr>
            <a:picLocks noChangeAspect="1" noChangeArrowheads="1"/>
          </p:cNvPicPr>
          <p:nvPr/>
        </p:nvPicPr>
        <p:blipFill>
          <a:blip r:embed="rId3"/>
          <a:srcRect/>
          <a:stretch>
            <a:fillRect/>
          </a:stretch>
        </p:blipFill>
        <p:spPr bwMode="auto">
          <a:xfrm>
            <a:off x="5143504" y="857232"/>
            <a:ext cx="3238523" cy="2428892"/>
          </a:xfrm>
          <a:prstGeom prst="rect">
            <a:avLst/>
          </a:prstGeom>
          <a:noFill/>
          <a:ln w="9525">
            <a:noFill/>
            <a:miter lim="800000"/>
            <a:headEnd/>
            <a:tailEnd/>
          </a:ln>
        </p:spPr>
      </p:pic>
      <p:pic>
        <p:nvPicPr>
          <p:cNvPr id="5" name="Picture 2" descr="http://www.ksrk.ru/files/sport/snow_lizi_pyatnica0021.jpg"/>
          <p:cNvPicPr>
            <a:picLocks noChangeAspect="1" noChangeArrowheads="1"/>
          </p:cNvPicPr>
          <p:nvPr/>
        </p:nvPicPr>
        <p:blipFill>
          <a:blip r:embed="rId4"/>
          <a:srcRect/>
          <a:stretch>
            <a:fillRect/>
          </a:stretch>
        </p:blipFill>
        <p:spPr bwMode="auto">
          <a:xfrm>
            <a:off x="5500694" y="3500438"/>
            <a:ext cx="2428892" cy="312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Рабочий стол\АЛЬБИНА\biathlon.gif"/>
          <p:cNvPicPr>
            <a:picLocks noChangeAspect="1" noChangeArrowheads="1"/>
          </p:cNvPicPr>
          <p:nvPr/>
        </p:nvPicPr>
        <p:blipFill>
          <a:blip r:embed="rId2"/>
          <a:srcRect/>
          <a:stretch>
            <a:fillRect/>
          </a:stretch>
        </p:blipFill>
        <p:spPr bwMode="auto">
          <a:xfrm>
            <a:off x="214313" y="214313"/>
            <a:ext cx="928687" cy="930275"/>
          </a:xfrm>
          <a:prstGeom prst="rect">
            <a:avLst/>
          </a:prstGeom>
          <a:noFill/>
          <a:ln w="9525">
            <a:noFill/>
            <a:miter lim="800000"/>
            <a:headEnd/>
            <a:tailEnd/>
          </a:ln>
        </p:spPr>
      </p:pic>
      <p:sp>
        <p:nvSpPr>
          <p:cNvPr id="3" name="Прямоугольник 2"/>
          <p:cNvSpPr/>
          <p:nvPr/>
        </p:nvSpPr>
        <p:spPr>
          <a:xfrm>
            <a:off x="1785918" y="214290"/>
            <a:ext cx="3000380" cy="1754326"/>
          </a:xfrm>
          <a:prstGeom prst="rect">
            <a:avLst/>
          </a:prstGeom>
        </p:spPr>
        <p:txBody>
          <a:bodyPr wrap="square">
            <a:spAutoFit/>
          </a:bodyPr>
          <a:lstStyle/>
          <a:p>
            <a:pPr algn="ctr"/>
            <a:r>
              <a:rPr lang="ru-RU"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5400"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Биатлон </a:t>
            </a:r>
            <a:r>
              <a:rPr lang="ru-RU" sz="5400" dirty="0" smtClean="0">
                <a:solidFill>
                  <a:schemeClr val="tx2">
                    <a:lumMod val="75000"/>
                  </a:schemeClr>
                </a:solidFill>
                <a:effectLst>
                  <a:outerShdw blurRad="38100" dist="38100" dir="2700000" algn="tl">
                    <a:srgbClr val="000000">
                      <a:alpha val="43137"/>
                    </a:srgbClr>
                  </a:outerShdw>
                </a:effectLst>
              </a:rPr>
              <a:t/>
            </a:r>
            <a:br>
              <a:rPr lang="ru-RU" sz="5400" dirty="0" smtClean="0">
                <a:solidFill>
                  <a:schemeClr val="tx2">
                    <a:lumMod val="75000"/>
                  </a:schemeClr>
                </a:solidFill>
                <a:effectLst>
                  <a:outerShdw blurRad="38100" dist="38100" dir="2700000" algn="tl">
                    <a:srgbClr val="000000">
                      <a:alpha val="43137"/>
                    </a:srgbClr>
                  </a:outerShdw>
                </a:effectLst>
              </a:rPr>
            </a:br>
            <a:endParaRPr lang="ru-RU" sz="5400" dirty="0"/>
          </a:p>
        </p:txBody>
      </p:sp>
      <p:pic>
        <p:nvPicPr>
          <p:cNvPr id="4" name="Picture 2" descr="Картинка 5 из 70">
            <a:hlinkClick r:id="rId3"/>
          </p:cNvPr>
          <p:cNvPicPr>
            <a:picLocks noChangeAspect="1" noChangeArrowheads="1"/>
          </p:cNvPicPr>
          <p:nvPr/>
        </p:nvPicPr>
        <p:blipFill>
          <a:blip r:embed="rId4"/>
          <a:srcRect/>
          <a:stretch>
            <a:fillRect/>
          </a:stretch>
        </p:blipFill>
        <p:spPr bwMode="auto">
          <a:xfrm>
            <a:off x="214282" y="4572008"/>
            <a:ext cx="4214842" cy="2143140"/>
          </a:xfrm>
          <a:prstGeom prst="rect">
            <a:avLst/>
          </a:prstGeom>
          <a:noFill/>
          <a:ln w="9525">
            <a:noFill/>
            <a:miter lim="800000"/>
            <a:headEnd/>
            <a:tailEnd/>
          </a:ln>
        </p:spPr>
      </p:pic>
      <p:pic>
        <p:nvPicPr>
          <p:cNvPr id="5" name="Picture 4" descr="Картинка 48 из 70">
            <a:hlinkClick r:id="rId5"/>
          </p:cNvPr>
          <p:cNvPicPr>
            <a:picLocks noChangeAspect="1" noChangeArrowheads="1"/>
          </p:cNvPicPr>
          <p:nvPr/>
        </p:nvPicPr>
        <p:blipFill>
          <a:blip r:embed="rId6"/>
          <a:srcRect/>
          <a:stretch>
            <a:fillRect/>
          </a:stretch>
        </p:blipFill>
        <p:spPr bwMode="auto">
          <a:xfrm>
            <a:off x="5357818" y="142852"/>
            <a:ext cx="3643338" cy="2000264"/>
          </a:xfrm>
          <a:prstGeom prst="rect">
            <a:avLst/>
          </a:prstGeom>
          <a:noFill/>
          <a:ln w="9525">
            <a:noFill/>
            <a:miter lim="800000"/>
            <a:headEnd/>
            <a:tailEnd/>
          </a:ln>
        </p:spPr>
      </p:pic>
      <p:sp>
        <p:nvSpPr>
          <p:cNvPr id="6" name="Прямоугольник 5"/>
          <p:cNvSpPr/>
          <p:nvPr/>
        </p:nvSpPr>
        <p:spPr>
          <a:xfrm>
            <a:off x="214282" y="1142984"/>
            <a:ext cx="8786874" cy="5016758"/>
          </a:xfrm>
          <a:prstGeom prst="rect">
            <a:avLst/>
          </a:prstGeom>
        </p:spPr>
        <p:txBody>
          <a:bodyPr wrap="square">
            <a:spAutoFit/>
          </a:bodyPr>
          <a:lstStyle/>
          <a:p>
            <a:pPr>
              <a:defRPr/>
            </a:pPr>
            <a:r>
              <a:rPr lang="ru-RU" sz="2000" dirty="0" smtClean="0">
                <a:latin typeface="Times New Roman" pitchFamily="18" charset="0"/>
                <a:cs typeface="Times New Roman" pitchFamily="18" charset="0"/>
              </a:rPr>
              <a:t>Впервые такие соревнования были проведены</a:t>
            </a:r>
          </a:p>
          <a:p>
            <a:pPr>
              <a:defRPr/>
            </a:pPr>
            <a:r>
              <a:rPr lang="ru-RU" sz="2000" dirty="0" smtClean="0">
                <a:latin typeface="Times New Roman" pitchFamily="18" charset="0"/>
                <a:cs typeface="Times New Roman" pitchFamily="18" charset="0"/>
              </a:rPr>
              <a:t>на </a:t>
            </a:r>
            <a:r>
              <a:rPr lang="ru-RU" sz="2000" dirty="0" err="1" smtClean="0">
                <a:latin typeface="Times New Roman" pitchFamily="18" charset="0"/>
                <a:cs typeface="Times New Roman" pitchFamily="18" charset="0"/>
              </a:rPr>
              <a:t>Паралимпийских</a:t>
            </a:r>
            <a:r>
              <a:rPr lang="ru-RU" sz="2000" dirty="0" smtClean="0">
                <a:latin typeface="Times New Roman" pitchFamily="18" charset="0"/>
                <a:cs typeface="Times New Roman" pitchFamily="18" charset="0"/>
              </a:rPr>
              <a:t> играх 1988 г. в Инсбруке </a:t>
            </a:r>
          </a:p>
          <a:p>
            <a:pPr>
              <a:defRPr/>
            </a:pPr>
            <a:r>
              <a:rPr lang="ru-RU" sz="2000" dirty="0" smtClean="0">
                <a:latin typeface="Times New Roman" pitchFamily="18" charset="0"/>
                <a:cs typeface="Times New Roman" pitchFamily="18" charset="0"/>
              </a:rPr>
              <a:t>(Австрия).</a:t>
            </a:r>
          </a:p>
          <a:p>
            <a:pPr algn="just">
              <a:defRPr/>
            </a:pPr>
            <a:r>
              <a:rPr lang="ru-RU" sz="2000" dirty="0" smtClean="0">
                <a:latin typeface="Times New Roman" pitchFamily="18" charset="0"/>
                <a:cs typeface="Times New Roman" pitchFamily="18" charset="0"/>
              </a:rPr>
              <a:t>В </a:t>
            </a:r>
            <a:r>
              <a:rPr lang="ru-RU" sz="2000" dirty="0" err="1" smtClean="0">
                <a:latin typeface="Times New Roman" pitchFamily="18" charset="0"/>
                <a:cs typeface="Times New Roman" pitchFamily="18" charset="0"/>
              </a:rPr>
              <a:t>паралимпийском</a:t>
            </a:r>
            <a:r>
              <a:rPr lang="ru-RU" sz="2000" dirty="0" smtClean="0">
                <a:latin typeface="Times New Roman" pitchFamily="18" charset="0"/>
                <a:cs typeface="Times New Roman" pitchFamily="18" charset="0"/>
              </a:rPr>
              <a:t> биатлоне две дистанции — короткая с двумя огневыми рубежами (7, 5 км) и длинная (12 км) с четырьмя остановками на стрельбище. Расстояние до мишени составляет 10 метров. Спортсмену даётся пять выстрелов. Стрельба ведётся из положения только лёжа. </a:t>
            </a:r>
          </a:p>
          <a:p>
            <a:pPr algn="just">
              <a:defRPr/>
            </a:pPr>
            <a:r>
              <a:rPr lang="ru-RU" sz="2000" dirty="0" smtClean="0">
                <a:latin typeface="Times New Roman" pitchFamily="18" charset="0"/>
                <a:cs typeface="Times New Roman" pitchFamily="18" charset="0"/>
              </a:rPr>
              <a:t>Штраф за промах назначается либо в виде дополнительного времени, которое добавляется к основному, либо в виде штрафных кругов.</a:t>
            </a:r>
          </a:p>
          <a:p>
            <a:pPr algn="just">
              <a:defRPr/>
            </a:pPr>
            <a:r>
              <a:rPr lang="ru-RU" sz="2000" dirty="0" smtClean="0">
                <a:latin typeface="Times New Roman" pitchFamily="18" charset="0"/>
                <a:cs typeface="Times New Roman" pitchFamily="18" charset="0"/>
              </a:rPr>
              <a:t>Люди с ослабленным зрением используют мишени диаметром 30 мм, люди с другими видами инвалидности – 20 мм. Незрячие и слабовидящие                       </a:t>
            </a:r>
          </a:p>
          <a:p>
            <a:pPr algn="just">
              <a:defRPr/>
            </a:pPr>
            <a:r>
              <a:rPr lang="ru-RU" sz="2000" dirty="0" smtClean="0">
                <a:latin typeface="Times New Roman" pitchFamily="18" charset="0"/>
                <a:cs typeface="Times New Roman" pitchFamily="18" charset="0"/>
              </a:rPr>
              <a:t>                                                                    спортсмены при стрельбе используют       </a:t>
            </a:r>
          </a:p>
          <a:p>
            <a:pPr algn="just">
              <a:defRPr/>
            </a:pPr>
            <a:r>
              <a:rPr lang="ru-RU" sz="2000" dirty="0" smtClean="0">
                <a:latin typeface="Times New Roman" pitchFamily="18" charset="0"/>
                <a:cs typeface="Times New Roman" pitchFamily="18" charset="0"/>
              </a:rPr>
              <a:t>                                                                    ружьё, оснащённые </a:t>
            </a:r>
            <a:r>
              <a:rPr lang="ru-RU" sz="2000" dirty="0" err="1" smtClean="0">
                <a:latin typeface="Times New Roman" pitchFamily="18" charset="0"/>
                <a:cs typeface="Times New Roman" pitchFamily="18" charset="0"/>
              </a:rPr>
              <a:t>электронно</a:t>
            </a:r>
            <a:r>
              <a:rPr lang="ru-RU" sz="2000" dirty="0" smtClean="0">
                <a:latin typeface="Times New Roman" pitchFamily="18" charset="0"/>
                <a:cs typeface="Times New Roman" pitchFamily="18" charset="0"/>
              </a:rPr>
              <a:t>-  </a:t>
            </a:r>
          </a:p>
          <a:p>
            <a:pPr algn="just">
              <a:defRPr/>
            </a:pPr>
            <a:r>
              <a:rPr lang="ru-RU" sz="2000" dirty="0" smtClean="0">
                <a:latin typeface="Times New Roman" pitchFamily="18" charset="0"/>
                <a:cs typeface="Times New Roman" pitchFamily="18" charset="0"/>
              </a:rPr>
              <a:t>                                                                    акустическими очками. Чем ближе</a:t>
            </a:r>
          </a:p>
          <a:p>
            <a:pPr algn="just">
              <a:defRPr/>
            </a:pPr>
            <a:r>
              <a:rPr lang="ru-RU" sz="2000" dirty="0" smtClean="0">
                <a:latin typeface="Times New Roman" pitchFamily="18" charset="0"/>
                <a:cs typeface="Times New Roman" pitchFamily="18" charset="0"/>
              </a:rPr>
              <a:t>                                                                    прицел к центру цели, тем громче</a:t>
            </a:r>
          </a:p>
          <a:p>
            <a:pPr algn="just">
              <a:defRPr/>
            </a:pPr>
            <a:r>
              <a:rPr lang="ru-RU" sz="2000" dirty="0" smtClean="0">
                <a:latin typeface="Times New Roman" pitchFamily="18" charset="0"/>
                <a:cs typeface="Times New Roman" pitchFamily="18" charset="0"/>
              </a:rPr>
              <a:t>                                                                    сигнал.</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Картинка 4 из 35">
            <a:hlinkClick r:id="rId2"/>
          </p:cNvPr>
          <p:cNvPicPr>
            <a:picLocks noChangeAspect="1" noChangeArrowheads="1"/>
          </p:cNvPicPr>
          <p:nvPr/>
        </p:nvPicPr>
        <p:blipFill>
          <a:blip r:embed="rId3"/>
          <a:srcRect/>
          <a:stretch>
            <a:fillRect/>
          </a:stretch>
        </p:blipFill>
        <p:spPr bwMode="auto">
          <a:xfrm>
            <a:off x="142844" y="500042"/>
            <a:ext cx="3286148" cy="2071702"/>
          </a:xfrm>
          <a:prstGeom prst="rect">
            <a:avLst/>
          </a:prstGeom>
          <a:noFill/>
          <a:ln w="9525">
            <a:noFill/>
            <a:miter lim="800000"/>
            <a:headEnd/>
            <a:tailEnd/>
          </a:ln>
        </p:spPr>
      </p:pic>
      <p:pic>
        <p:nvPicPr>
          <p:cNvPr id="6" name="Picture 2" descr="Картинка 25 из 35">
            <a:hlinkClick r:id="rId4"/>
          </p:cNvPr>
          <p:cNvPicPr>
            <a:picLocks noChangeAspect="1" noChangeArrowheads="1"/>
          </p:cNvPicPr>
          <p:nvPr/>
        </p:nvPicPr>
        <p:blipFill>
          <a:blip r:embed="rId5"/>
          <a:srcRect/>
          <a:stretch>
            <a:fillRect/>
          </a:stretch>
        </p:blipFill>
        <p:spPr bwMode="auto">
          <a:xfrm>
            <a:off x="55066" y="3357562"/>
            <a:ext cx="2588108" cy="3357586"/>
          </a:xfrm>
          <a:prstGeom prst="rect">
            <a:avLst/>
          </a:prstGeom>
          <a:noFill/>
          <a:ln w="9525">
            <a:noFill/>
            <a:miter lim="800000"/>
            <a:headEnd/>
            <a:tailEnd/>
          </a:ln>
        </p:spPr>
      </p:pic>
      <p:sp>
        <p:nvSpPr>
          <p:cNvPr id="2" name="Заголовок 1"/>
          <p:cNvSpPr>
            <a:spLocks noGrp="1"/>
          </p:cNvSpPr>
          <p:nvPr>
            <p:ph type="title"/>
          </p:nvPr>
        </p:nvSpPr>
        <p:spPr>
          <a:xfrm>
            <a:off x="3857620" y="428604"/>
            <a:ext cx="4429156" cy="1071570"/>
          </a:xfrm>
        </p:spPr>
        <p:txBody>
          <a:bodyPr>
            <a:normAutofit fontScale="90000"/>
          </a:bodyPr>
          <a:lstStyle/>
          <a:p>
            <a:pPr algn="r"/>
            <a:r>
              <a:rPr lang="ru-RU" dirty="0" smtClean="0">
                <a:solidFill>
                  <a:schemeClr val="tx2">
                    <a:lumMod val="75000"/>
                  </a:schemeClr>
                </a:solidFill>
                <a:latin typeface="Times New Roman" pitchFamily="18" charset="0"/>
                <a:cs typeface="Times New Roman" pitchFamily="18" charset="0"/>
              </a:rPr>
              <a:t> </a:t>
            </a:r>
            <a:r>
              <a:rPr lang="ru-RU" sz="4900" dirty="0" smtClean="0">
                <a:solidFill>
                  <a:srgbClr val="002060"/>
                </a:solidFill>
                <a:latin typeface="Times New Roman" pitchFamily="18" charset="0"/>
                <a:cs typeface="Times New Roman" pitchFamily="18" charset="0"/>
              </a:rPr>
              <a:t>Горные лыжи </a:t>
            </a:r>
            <a:r>
              <a:rPr lang="ru-RU" dirty="0" smtClean="0">
                <a:solidFill>
                  <a:schemeClr val="tx2">
                    <a:lumMod val="75000"/>
                  </a:schemeClr>
                </a:solidFill>
              </a:rPr>
              <a:t/>
            </a:r>
            <a:br>
              <a:rPr lang="ru-RU" dirty="0" smtClean="0">
                <a:solidFill>
                  <a:schemeClr val="tx2">
                    <a:lumMod val="75000"/>
                  </a:schemeClr>
                </a:solidFill>
              </a:rPr>
            </a:br>
            <a:endParaRPr lang="ru-RU" dirty="0"/>
          </a:p>
        </p:txBody>
      </p:sp>
      <p:sp>
        <p:nvSpPr>
          <p:cNvPr id="4" name="Прямоугольник 3"/>
          <p:cNvSpPr/>
          <p:nvPr/>
        </p:nvSpPr>
        <p:spPr>
          <a:xfrm>
            <a:off x="2500298" y="1285860"/>
            <a:ext cx="6429420" cy="5324535"/>
          </a:xfrm>
          <a:prstGeom prst="rect">
            <a:avLst/>
          </a:prstGeom>
        </p:spPr>
        <p:txBody>
          <a:bodyPr wrap="square">
            <a:spAutoFit/>
          </a:bodyPr>
          <a:lstStyle/>
          <a:p>
            <a:pPr algn="r">
              <a:defRPr/>
            </a:pPr>
            <a:r>
              <a:rPr lang="ru-RU" sz="2000" dirty="0" smtClean="0">
                <a:latin typeface="Times New Roman" pitchFamily="18" charset="0"/>
                <a:cs typeface="Times New Roman" pitchFamily="18" charset="0"/>
              </a:rPr>
              <a:t>В программу </a:t>
            </a:r>
            <a:r>
              <a:rPr lang="ru-RU" sz="2000" dirty="0" err="1" smtClean="0">
                <a:latin typeface="Times New Roman" pitchFamily="18" charset="0"/>
                <a:cs typeface="Times New Roman" pitchFamily="18" charset="0"/>
              </a:rPr>
              <a:t>Паралимпийских</a:t>
            </a:r>
            <a:r>
              <a:rPr lang="ru-RU" sz="2000" dirty="0" smtClean="0">
                <a:latin typeface="Times New Roman" pitchFamily="18" charset="0"/>
                <a:cs typeface="Times New Roman" pitchFamily="18" charset="0"/>
              </a:rPr>
              <a:t> игр в 1976 году в </a:t>
            </a:r>
            <a:r>
              <a:rPr lang="ru-RU" sz="2000" dirty="0" err="1" smtClean="0">
                <a:latin typeface="Times New Roman" pitchFamily="18" charset="0"/>
                <a:cs typeface="Times New Roman" pitchFamily="18" charset="0"/>
              </a:rPr>
              <a:t>Орнсколдсвике</a:t>
            </a:r>
            <a:r>
              <a:rPr lang="ru-RU" sz="2000" dirty="0" smtClean="0">
                <a:latin typeface="Times New Roman" pitchFamily="18" charset="0"/>
                <a:cs typeface="Times New Roman" pitchFamily="18" charset="0"/>
              </a:rPr>
              <a:t> (Швеция) впервые вошли две дисциплины горнолыжного спорта — слалом и слалом-гигант. </a:t>
            </a:r>
          </a:p>
          <a:p>
            <a:pPr algn="r">
              <a:buClr>
                <a:schemeClr val="accent3"/>
              </a:buClr>
              <a:defRPr/>
            </a:pPr>
            <a:r>
              <a:rPr lang="ru-RU" sz="2000" dirty="0" smtClean="0">
                <a:latin typeface="Times New Roman" pitchFamily="18" charset="0"/>
                <a:cs typeface="Times New Roman" pitchFamily="18" charset="0"/>
              </a:rPr>
              <a:t>Скоростной спуск был добавлен в программу Игр в 1984 году в Инсбруке (Австрия), а </a:t>
            </a:r>
            <a:r>
              <a:rPr lang="ru-RU" sz="2000" dirty="0" err="1" smtClean="0">
                <a:latin typeface="Times New Roman" pitchFamily="18" charset="0"/>
                <a:cs typeface="Times New Roman" pitchFamily="18" charset="0"/>
              </a:rPr>
              <a:t>супергигантский</a:t>
            </a:r>
            <a:r>
              <a:rPr lang="ru-RU" sz="2000" dirty="0" smtClean="0">
                <a:latin typeface="Times New Roman" pitchFamily="18" charset="0"/>
                <a:cs typeface="Times New Roman" pitchFamily="18" charset="0"/>
              </a:rPr>
              <a:t> слалом — в 1994 г. на </a:t>
            </a:r>
            <a:r>
              <a:rPr lang="ru-RU" sz="2000" dirty="0" smtClean="0">
                <a:latin typeface="Times New Roman" pitchFamily="18" charset="0"/>
                <a:cs typeface="Times New Roman" pitchFamily="18" charset="0"/>
              </a:rPr>
              <a:t>играх </a:t>
            </a:r>
            <a:r>
              <a:rPr lang="ru-RU" sz="2000" dirty="0" smtClean="0">
                <a:latin typeface="Times New Roman" pitchFamily="18" charset="0"/>
                <a:cs typeface="Times New Roman" pitchFamily="18" charset="0"/>
              </a:rPr>
              <a:t>в </a:t>
            </a:r>
            <a:r>
              <a:rPr lang="ru-RU" sz="2000" dirty="0" err="1" smtClean="0">
                <a:latin typeface="Times New Roman" pitchFamily="18" charset="0"/>
                <a:cs typeface="Times New Roman" pitchFamily="18" charset="0"/>
              </a:rPr>
              <a:t>Лиллехаммере</a:t>
            </a:r>
            <a:r>
              <a:rPr lang="ru-RU" sz="2000" dirty="0" smtClean="0">
                <a:latin typeface="Times New Roman" pitchFamily="18" charset="0"/>
                <a:cs typeface="Times New Roman" pitchFamily="18" charset="0"/>
              </a:rPr>
              <a:t> (Норвегия). </a:t>
            </a:r>
          </a:p>
          <a:p>
            <a:pPr algn="r">
              <a:buClr>
                <a:schemeClr val="accent3"/>
              </a:buClr>
              <a:defRPr/>
            </a:pPr>
            <a:r>
              <a:rPr lang="ru-RU" sz="2000" dirty="0" smtClean="0">
                <a:latin typeface="Times New Roman" pitchFamily="18" charset="0"/>
                <a:cs typeface="Times New Roman" pitchFamily="18" charset="0"/>
              </a:rPr>
              <a:t>Горнолыжный спорт для слепых или людей с частичной потерей зрения является «командным» видом спорта, так как на дистанции их сопровождают зрячие «гиды», которые дают спортсменам голосовые команды. </a:t>
            </a:r>
          </a:p>
          <a:p>
            <a:pPr algn="r">
              <a:buClr>
                <a:schemeClr val="accent3"/>
              </a:buClr>
              <a:defRPr/>
            </a:pPr>
            <a:r>
              <a:rPr lang="ru-RU" sz="2000" dirty="0" smtClean="0">
                <a:latin typeface="Times New Roman" pitchFamily="18" charset="0"/>
                <a:cs typeface="Times New Roman" pitchFamily="18" charset="0"/>
              </a:rPr>
              <a:t>В скоростном спуске длинная, крутая трасса. Спортсмены должны пройти сквозь специальные ворота, выполняющие роль контрольных отметок на трассе. Пропуск ворот карается дисквалификацией. Каждый спортсмен совершает только один спуск. Время прохождения трассы и определяет победителя гонки.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3240" y="1285860"/>
            <a:ext cx="5572164" cy="5262979"/>
          </a:xfrm>
          <a:prstGeom prst="rect">
            <a:avLst/>
          </a:prstGeom>
        </p:spPr>
        <p:txBody>
          <a:bodyPr wrap="square">
            <a:spAutoFit/>
          </a:bodyPr>
          <a:lstStyle/>
          <a:p>
            <a:pPr>
              <a:buClr>
                <a:schemeClr val="accent3"/>
              </a:buClr>
              <a:defRPr/>
            </a:pPr>
            <a:r>
              <a:rPr lang="ru-RU" sz="2400" dirty="0" smtClean="0">
                <a:latin typeface="Times New Roman" pitchFamily="18" charset="0"/>
                <a:cs typeface="Times New Roman" pitchFamily="18" charset="0"/>
              </a:rPr>
              <a:t>      Спортсмены с инвалидностью используют специальное оборудование, полностью адаптированное к их возможностям. Например, </a:t>
            </a:r>
            <a:r>
              <a:rPr lang="ru-RU" sz="2400" dirty="0" err="1" smtClean="0">
                <a:latin typeface="Times New Roman" pitchFamily="18" charset="0"/>
                <a:cs typeface="Times New Roman" pitchFamily="18" charset="0"/>
              </a:rPr>
              <a:t>монолыжи</a:t>
            </a:r>
            <a:r>
              <a:rPr lang="ru-RU" sz="2400" dirty="0" smtClean="0">
                <a:latin typeface="Times New Roman" pitchFamily="18" charset="0"/>
                <a:cs typeface="Times New Roman" pitchFamily="18" charset="0"/>
              </a:rPr>
              <a:t>, кресло для лыж, ортопедические средства. </a:t>
            </a:r>
          </a:p>
          <a:p>
            <a:pPr>
              <a:buClr>
                <a:schemeClr val="accent3"/>
              </a:buClr>
              <a:defRPr/>
            </a:pPr>
            <a:r>
              <a:rPr lang="ru-RU" sz="2400" dirty="0" smtClean="0">
                <a:latin typeface="Times New Roman" pitchFamily="18" charset="0"/>
                <a:cs typeface="Times New Roman" pitchFamily="18" charset="0"/>
              </a:rPr>
              <a:t>       Лыжные палки помогают спортсменам набирать скорость и сохранять равновесие. В скоростном спуске и </a:t>
            </a:r>
            <a:r>
              <a:rPr lang="ru-RU" sz="2400" dirty="0" err="1" smtClean="0">
                <a:latin typeface="Times New Roman" pitchFamily="18" charset="0"/>
                <a:cs typeface="Times New Roman" pitchFamily="18" charset="0"/>
              </a:rPr>
              <a:t>супер-гиганте</a:t>
            </a:r>
            <a:r>
              <a:rPr lang="ru-RU" sz="2400" dirty="0" smtClean="0">
                <a:latin typeface="Times New Roman" pitchFamily="18" charset="0"/>
                <a:cs typeface="Times New Roman" pitchFamily="18" charset="0"/>
              </a:rPr>
              <a:t> палки изогнуты, в слаломе — прямые. </a:t>
            </a:r>
          </a:p>
          <a:p>
            <a:pPr>
              <a:buClr>
                <a:schemeClr val="accent3"/>
              </a:buClr>
              <a:defRPr/>
            </a:pPr>
            <a:r>
              <a:rPr lang="ru-RU" sz="2400" dirty="0" smtClean="0">
                <a:latin typeface="Times New Roman" pitchFamily="18" charset="0"/>
                <a:cs typeface="Times New Roman" pitchFamily="18" charset="0"/>
              </a:rPr>
              <a:t>        Шлем с жёстким корпусом предохраняет голову спортсмена от повреждений. </a:t>
            </a:r>
          </a:p>
        </p:txBody>
      </p:sp>
      <p:sp>
        <p:nvSpPr>
          <p:cNvPr id="3" name="Прямоугольник 2"/>
          <p:cNvSpPr/>
          <p:nvPr/>
        </p:nvSpPr>
        <p:spPr>
          <a:xfrm>
            <a:off x="2500298" y="285728"/>
            <a:ext cx="4714908" cy="830997"/>
          </a:xfrm>
          <a:prstGeom prst="rect">
            <a:avLst/>
          </a:prstGeom>
        </p:spPr>
        <p:txBody>
          <a:bodyPr wrap="square">
            <a:spAutoFit/>
          </a:bodyPr>
          <a:lstStyle/>
          <a:p>
            <a:pPr algn="ctr"/>
            <a:r>
              <a:rPr lang="ru-RU" sz="4800" dirty="0" smtClean="0">
                <a:solidFill>
                  <a:schemeClr val="tx2">
                    <a:lumMod val="75000"/>
                  </a:schemeClr>
                </a:solidFill>
                <a:latin typeface="Times New Roman" pitchFamily="18" charset="0"/>
                <a:cs typeface="Times New Roman" pitchFamily="18" charset="0"/>
              </a:rPr>
              <a:t>Горные лыжи</a:t>
            </a:r>
            <a:endParaRPr lang="ru-RU" sz="4800" dirty="0"/>
          </a:p>
        </p:txBody>
      </p:sp>
      <p:pic>
        <p:nvPicPr>
          <p:cNvPr id="4" name="Picture 2" descr="C:\Documents and Settings\ad\Рабочий стол\АЛЬБИНА\гл.gif"/>
          <p:cNvPicPr>
            <a:picLocks noChangeAspect="1" noChangeArrowheads="1"/>
          </p:cNvPicPr>
          <p:nvPr/>
        </p:nvPicPr>
        <p:blipFill>
          <a:blip r:embed="rId2"/>
          <a:srcRect/>
          <a:stretch>
            <a:fillRect/>
          </a:stretch>
        </p:blipFill>
        <p:spPr bwMode="auto">
          <a:xfrm>
            <a:off x="7572396" y="142852"/>
            <a:ext cx="1071564" cy="1000132"/>
          </a:xfrm>
          <a:prstGeom prst="rect">
            <a:avLst/>
          </a:prstGeom>
          <a:noFill/>
          <a:ln w="9525">
            <a:noFill/>
            <a:miter lim="800000"/>
            <a:headEnd/>
            <a:tailEnd/>
          </a:ln>
        </p:spPr>
      </p:pic>
      <p:pic>
        <p:nvPicPr>
          <p:cNvPr id="5" name="Picture 2" descr="Картинка 26 из 35">
            <a:hlinkClick r:id="rId3"/>
          </p:cNvPr>
          <p:cNvPicPr>
            <a:picLocks noChangeAspect="1" noChangeArrowheads="1"/>
          </p:cNvPicPr>
          <p:nvPr/>
        </p:nvPicPr>
        <p:blipFill>
          <a:blip r:embed="rId4"/>
          <a:srcRect/>
          <a:stretch>
            <a:fillRect/>
          </a:stretch>
        </p:blipFill>
        <p:spPr bwMode="auto">
          <a:xfrm>
            <a:off x="214282" y="1571612"/>
            <a:ext cx="278606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214290"/>
            <a:ext cx="5400684" cy="785818"/>
          </a:xfrm>
        </p:spPr>
        <p:txBody>
          <a:bodyPr>
            <a:normAutofit fontScale="90000"/>
          </a:bodyPr>
          <a:lstStyle/>
          <a:p>
            <a:pPr algn="l"/>
            <a:r>
              <a:rPr lang="ru-RU" dirty="0" smtClean="0">
                <a:solidFill>
                  <a:schemeClr val="tx2">
                    <a:lumMod val="75000"/>
                  </a:schemeClr>
                </a:solidFill>
                <a:latin typeface="Times New Roman" pitchFamily="18" charset="0"/>
                <a:cs typeface="Times New Roman" pitchFamily="18" charset="0"/>
              </a:rPr>
              <a:t>Следж Хоккей</a:t>
            </a:r>
            <a:br>
              <a:rPr lang="ru-RU" dirty="0" smtClean="0">
                <a:solidFill>
                  <a:schemeClr val="tx2">
                    <a:lumMod val="75000"/>
                  </a:schemeClr>
                </a:solidFill>
                <a:latin typeface="Times New Roman" pitchFamily="18" charset="0"/>
                <a:cs typeface="Times New Roman" pitchFamily="18" charset="0"/>
              </a:rPr>
            </a:br>
            <a:endParaRPr lang="ru-RU" dirty="0"/>
          </a:p>
        </p:txBody>
      </p:sp>
      <p:pic>
        <p:nvPicPr>
          <p:cNvPr id="3" name="Picture 2" descr="C:\Documents and Settings\ad\Рабочий стол\АЛЬБИНА\hockey.gif"/>
          <p:cNvPicPr>
            <a:picLocks noChangeAspect="1" noChangeArrowheads="1"/>
          </p:cNvPicPr>
          <p:nvPr/>
        </p:nvPicPr>
        <p:blipFill>
          <a:blip r:embed="rId2"/>
          <a:srcRect/>
          <a:stretch>
            <a:fillRect/>
          </a:stretch>
        </p:blipFill>
        <p:spPr bwMode="auto">
          <a:xfrm>
            <a:off x="7929586" y="0"/>
            <a:ext cx="1000126" cy="928687"/>
          </a:xfrm>
          <a:prstGeom prst="rect">
            <a:avLst/>
          </a:prstGeom>
          <a:noFill/>
          <a:ln w="9525">
            <a:noFill/>
            <a:miter lim="800000"/>
            <a:headEnd/>
            <a:tailEnd/>
          </a:ln>
        </p:spPr>
      </p:pic>
      <p:sp>
        <p:nvSpPr>
          <p:cNvPr id="4" name="Прямоугольник 3"/>
          <p:cNvSpPr/>
          <p:nvPr/>
        </p:nvSpPr>
        <p:spPr>
          <a:xfrm>
            <a:off x="3929058" y="571480"/>
            <a:ext cx="4786314" cy="6247864"/>
          </a:xfrm>
          <a:prstGeom prst="rect">
            <a:avLst/>
          </a:prstGeom>
        </p:spPr>
        <p:txBody>
          <a:bodyPr wrap="square">
            <a:spAutoFit/>
          </a:bodyPr>
          <a:lstStyle/>
          <a:p>
            <a:pPr>
              <a:defRPr/>
            </a:pPr>
            <a:r>
              <a:rPr lang="ru-RU" sz="2000" dirty="0" smtClean="0">
                <a:latin typeface="Times New Roman" pitchFamily="18" charset="0"/>
                <a:cs typeface="Times New Roman" pitchFamily="18" charset="0"/>
              </a:rPr>
              <a:t>     Следж хоккей является </a:t>
            </a:r>
            <a:r>
              <a:rPr lang="ru-RU" sz="2000" dirty="0" err="1" smtClean="0">
                <a:latin typeface="Times New Roman" pitchFamily="18" charset="0"/>
                <a:cs typeface="Times New Roman" pitchFamily="18" charset="0"/>
              </a:rPr>
              <a:t>паралимпийской</a:t>
            </a:r>
            <a:r>
              <a:rPr lang="ru-RU" sz="2000" dirty="0" smtClean="0">
                <a:latin typeface="Times New Roman" pitchFamily="18" charset="0"/>
                <a:cs typeface="Times New Roman" pitchFamily="18" charset="0"/>
              </a:rPr>
              <a:t> версией хоккея на льду. Первый матч по </a:t>
            </a:r>
            <a:r>
              <a:rPr lang="ru-RU" sz="2000" dirty="0" err="1" smtClean="0">
                <a:latin typeface="Times New Roman" pitchFamily="18" charset="0"/>
                <a:cs typeface="Times New Roman" pitchFamily="18" charset="0"/>
              </a:rPr>
              <a:t>следж</a:t>
            </a:r>
            <a:r>
              <a:rPr lang="ru-RU" sz="2000" dirty="0" smtClean="0">
                <a:latin typeface="Times New Roman" pitchFamily="18" charset="0"/>
                <a:cs typeface="Times New Roman" pitchFamily="18" charset="0"/>
              </a:rPr>
              <a:t> хоккею на </a:t>
            </a:r>
            <a:r>
              <a:rPr lang="ru-RU" sz="2000" dirty="0" err="1" smtClean="0">
                <a:latin typeface="Times New Roman" pitchFamily="18" charset="0"/>
                <a:cs typeface="Times New Roman" pitchFamily="18" charset="0"/>
              </a:rPr>
              <a:t>Паралимпийских</a:t>
            </a:r>
            <a:r>
              <a:rPr lang="ru-RU" sz="2000" dirty="0" smtClean="0">
                <a:latin typeface="Times New Roman" pitchFamily="18" charset="0"/>
                <a:cs typeface="Times New Roman" pitchFamily="18" charset="0"/>
              </a:rPr>
              <a:t> играх был проведен между двумя шведскими командами в 1976 г. в </a:t>
            </a:r>
            <a:r>
              <a:rPr lang="ru-RU" sz="2000" dirty="0" err="1" smtClean="0">
                <a:latin typeface="Times New Roman" pitchFamily="18" charset="0"/>
                <a:cs typeface="Times New Roman" pitchFamily="18" charset="0"/>
              </a:rPr>
              <a:t>Эрнсщёльдсвике</a:t>
            </a:r>
            <a:r>
              <a:rPr lang="ru-RU" sz="2000" dirty="0" smtClean="0">
                <a:latin typeface="Times New Roman" pitchFamily="18" charset="0"/>
                <a:cs typeface="Times New Roman" pitchFamily="18" charset="0"/>
              </a:rPr>
              <a:t> (Швеция). </a:t>
            </a:r>
          </a:p>
          <a:p>
            <a:pPr>
              <a:defRPr/>
            </a:pPr>
            <a:r>
              <a:rPr lang="ru-RU" sz="2000" dirty="0" smtClean="0">
                <a:latin typeface="Times New Roman" pitchFamily="18" charset="0"/>
                <a:cs typeface="Times New Roman" pitchFamily="18" charset="0"/>
              </a:rPr>
              <a:t>      Официально этот вид спорта включён в программу Зимних </a:t>
            </a:r>
            <a:r>
              <a:rPr lang="ru-RU" sz="2000" dirty="0" err="1" smtClean="0">
                <a:latin typeface="Times New Roman" pitchFamily="18" charset="0"/>
                <a:cs typeface="Times New Roman" pitchFamily="18" charset="0"/>
              </a:rPr>
              <a:t>Паралимпийских</a:t>
            </a:r>
            <a:r>
              <a:rPr lang="ru-RU" sz="2000" dirty="0" smtClean="0">
                <a:latin typeface="Times New Roman" pitchFamily="18" charset="0"/>
                <a:cs typeface="Times New Roman" pitchFamily="18" charset="0"/>
              </a:rPr>
              <a:t> игр в 1994 году в </a:t>
            </a:r>
            <a:r>
              <a:rPr lang="ru-RU" sz="2000" dirty="0" err="1" smtClean="0">
                <a:latin typeface="Times New Roman" pitchFamily="18" charset="0"/>
                <a:cs typeface="Times New Roman" pitchFamily="18" charset="0"/>
              </a:rPr>
              <a:t>Лиллехамере</a:t>
            </a:r>
            <a:r>
              <a:rPr lang="ru-RU" sz="2000" dirty="0" smtClean="0">
                <a:latin typeface="Times New Roman" pitchFamily="18" charset="0"/>
                <a:cs typeface="Times New Roman" pitchFamily="18" charset="0"/>
              </a:rPr>
              <a:t> (Норвегия). </a:t>
            </a:r>
          </a:p>
          <a:p>
            <a:pPr>
              <a:defRPr/>
            </a:pPr>
            <a:r>
              <a:rPr lang="ru-RU" sz="2000" dirty="0" smtClean="0">
                <a:latin typeface="Times New Roman" pitchFamily="18" charset="0"/>
                <a:cs typeface="Times New Roman" pitchFamily="18" charset="0"/>
              </a:rPr>
              <a:t>       Игра заключается в противоборстве двух команд, которые с помощью клюшек стремятся забросить шайбу в ворота соперника и не пропустить её в свои.    Одновременно на поле со стороны каждой из команд должны находиться шесть игроков, включая вратаря. Побеждает команда,   забросившая большее количество шайб в ворота  соперника.</a:t>
            </a:r>
          </a:p>
        </p:txBody>
      </p:sp>
      <p:pic>
        <p:nvPicPr>
          <p:cNvPr id="5" name="Picture 2" descr="Картинка 1 из 13">
            <a:hlinkClick r:id="rId3"/>
          </p:cNvPr>
          <p:cNvPicPr>
            <a:picLocks noChangeAspect="1" noChangeArrowheads="1"/>
          </p:cNvPicPr>
          <p:nvPr/>
        </p:nvPicPr>
        <p:blipFill>
          <a:blip r:embed="rId4"/>
          <a:srcRect/>
          <a:stretch>
            <a:fillRect/>
          </a:stretch>
        </p:blipFill>
        <p:spPr bwMode="auto">
          <a:xfrm>
            <a:off x="214282" y="3929066"/>
            <a:ext cx="3643313" cy="2362200"/>
          </a:xfrm>
          <a:prstGeom prst="rect">
            <a:avLst/>
          </a:prstGeom>
          <a:noFill/>
          <a:ln w="9525">
            <a:noFill/>
            <a:miter lim="800000"/>
            <a:headEnd/>
            <a:tailEnd/>
          </a:ln>
        </p:spPr>
      </p:pic>
      <p:pic>
        <p:nvPicPr>
          <p:cNvPr id="6" name="Picture 8" descr="http://www.paralymp.ru/fpoda/images/slede_4.jpg"/>
          <p:cNvPicPr>
            <a:picLocks noChangeAspect="1" noChangeArrowheads="1"/>
          </p:cNvPicPr>
          <p:nvPr/>
        </p:nvPicPr>
        <p:blipFill>
          <a:blip r:embed="rId5"/>
          <a:srcRect/>
          <a:stretch>
            <a:fillRect/>
          </a:stretch>
        </p:blipFill>
        <p:spPr bwMode="auto">
          <a:xfrm>
            <a:off x="214282" y="857232"/>
            <a:ext cx="3649663"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Рабочий стол\АЛЬБИНА\ё.gif"/>
          <p:cNvPicPr>
            <a:picLocks noChangeAspect="1" noChangeArrowheads="1"/>
          </p:cNvPicPr>
          <p:nvPr/>
        </p:nvPicPr>
        <p:blipFill>
          <a:blip r:embed="rId2"/>
          <a:srcRect/>
          <a:stretch>
            <a:fillRect/>
          </a:stretch>
        </p:blipFill>
        <p:spPr bwMode="auto">
          <a:xfrm>
            <a:off x="142844" y="1"/>
            <a:ext cx="1000109" cy="1000108"/>
          </a:xfrm>
          <a:prstGeom prst="rect">
            <a:avLst/>
          </a:prstGeom>
          <a:noFill/>
          <a:ln w="9525">
            <a:noFill/>
            <a:miter lim="800000"/>
            <a:headEnd/>
            <a:tailEnd/>
          </a:ln>
        </p:spPr>
      </p:pic>
      <p:sp>
        <p:nvSpPr>
          <p:cNvPr id="2" name="Заголовок 1"/>
          <p:cNvSpPr>
            <a:spLocks noGrp="1"/>
          </p:cNvSpPr>
          <p:nvPr>
            <p:ph type="title"/>
          </p:nvPr>
        </p:nvSpPr>
        <p:spPr>
          <a:xfrm>
            <a:off x="1285852" y="428604"/>
            <a:ext cx="4429156" cy="785818"/>
          </a:xfrm>
        </p:spPr>
        <p:txBody>
          <a:bodyPr>
            <a:normAutofit fontScale="90000"/>
          </a:bodyPr>
          <a:lstStyle/>
          <a:p>
            <a:r>
              <a:rPr lang="ru-RU" sz="4900" dirty="0" smtClean="0">
                <a:solidFill>
                  <a:schemeClr val="tx2">
                    <a:lumMod val="50000"/>
                  </a:schemeClr>
                </a:solidFill>
                <a:latin typeface="Times New Roman" pitchFamily="18" charset="0"/>
                <a:cs typeface="Times New Roman" pitchFamily="18" charset="0"/>
              </a:rPr>
              <a:t>Кёрлинг </a:t>
            </a:r>
            <a:r>
              <a:rPr lang="ru-RU" dirty="0" smtClean="0">
                <a:solidFill>
                  <a:schemeClr val="tx2">
                    <a:lumMod val="50000"/>
                  </a:schemeClr>
                </a:solidFill>
              </a:rPr>
              <a:t/>
            </a:r>
            <a:br>
              <a:rPr lang="ru-RU" dirty="0" smtClean="0">
                <a:solidFill>
                  <a:schemeClr val="tx2">
                    <a:lumMod val="50000"/>
                  </a:schemeClr>
                </a:solidFill>
              </a:rPr>
            </a:br>
            <a:endParaRPr lang="ru-RU" dirty="0"/>
          </a:p>
        </p:txBody>
      </p:sp>
      <p:sp>
        <p:nvSpPr>
          <p:cNvPr id="3" name="Прямоугольник 2"/>
          <p:cNvSpPr/>
          <p:nvPr/>
        </p:nvSpPr>
        <p:spPr>
          <a:xfrm>
            <a:off x="142844" y="1000108"/>
            <a:ext cx="6000792" cy="5632311"/>
          </a:xfrm>
          <a:prstGeom prst="rect">
            <a:avLst/>
          </a:prstGeom>
        </p:spPr>
        <p:txBody>
          <a:bodyPr wrap="square">
            <a:spAutoFit/>
          </a:bodyPr>
          <a:lstStyle/>
          <a:p>
            <a:pPr>
              <a:defRPr/>
            </a:pPr>
            <a:r>
              <a:rPr lang="ru-RU" sz="2000" dirty="0" smtClean="0">
                <a:latin typeface="Times New Roman" pitchFamily="18" charset="0"/>
                <a:cs typeface="Times New Roman" pitchFamily="18" charset="0"/>
              </a:rPr>
              <a:t>Кёрлинг на колясках является относительно новым видом спорта.  Его дебют в официальной программе зимних </a:t>
            </a:r>
            <a:r>
              <a:rPr lang="ru-RU" sz="2000" dirty="0" err="1" smtClean="0">
                <a:latin typeface="Times New Roman" pitchFamily="18" charset="0"/>
                <a:cs typeface="Times New Roman" pitchFamily="18" charset="0"/>
              </a:rPr>
              <a:t>Паралимпийских</a:t>
            </a:r>
            <a:r>
              <a:rPr lang="ru-RU" sz="2000" dirty="0" smtClean="0">
                <a:latin typeface="Times New Roman" pitchFamily="18" charset="0"/>
                <a:cs typeface="Times New Roman" pitchFamily="18" charset="0"/>
              </a:rPr>
              <a:t> Игр состоялся в 2006 году в Турине. Первый всемирный чемпионат по кёрлингу на колясках прошёл в Швейцарии в 2002 г. </a:t>
            </a:r>
          </a:p>
          <a:p>
            <a:pPr>
              <a:buClr>
                <a:srgbClr val="00B0F0"/>
              </a:buClr>
              <a:defRPr/>
            </a:pPr>
            <a:r>
              <a:rPr lang="ru-RU" sz="2000" dirty="0" smtClean="0">
                <a:latin typeface="Times New Roman" pitchFamily="18" charset="0"/>
                <a:cs typeface="Times New Roman" pitchFamily="18" charset="0"/>
              </a:rPr>
              <a:t>В соревнованиях по кёрлингу на колясках принимают участие команды, в состав которых могут входить одновременно и мужчины, и женщины.</a:t>
            </a:r>
          </a:p>
          <a:p>
            <a:pPr>
              <a:buClr>
                <a:schemeClr val="accent3"/>
              </a:buClr>
              <a:defRPr/>
            </a:pPr>
            <a:r>
              <a:rPr lang="ru-RU" sz="2000" dirty="0" smtClean="0">
                <a:latin typeface="Times New Roman" pitchFamily="18" charset="0"/>
                <a:cs typeface="Times New Roman" pitchFamily="18" charset="0"/>
              </a:rPr>
              <a:t>Цель игры - попасть пущенным по льду камнем как можно ближе к центру вычерченной мишени, называемой «домом». </a:t>
            </a:r>
          </a:p>
          <a:p>
            <a:pPr>
              <a:buClr>
                <a:schemeClr val="accent3"/>
              </a:buClr>
              <a:defRPr/>
            </a:pPr>
            <a:r>
              <a:rPr lang="ru-RU" sz="2000" dirty="0" smtClean="0">
                <a:latin typeface="Times New Roman" pitchFamily="18" charset="0"/>
                <a:cs typeface="Times New Roman" pitchFamily="18" charset="0"/>
              </a:rPr>
              <a:t>Игра состоит из восьми «</a:t>
            </a:r>
            <a:r>
              <a:rPr lang="ru-RU" sz="2000" dirty="0" err="1" smtClean="0">
                <a:latin typeface="Times New Roman" pitchFamily="18" charset="0"/>
                <a:cs typeface="Times New Roman" pitchFamily="18" charset="0"/>
              </a:rPr>
              <a:t>эндов</a:t>
            </a:r>
            <a:r>
              <a:rPr lang="ru-RU" sz="2000" dirty="0" smtClean="0">
                <a:latin typeface="Times New Roman" pitchFamily="18" charset="0"/>
                <a:cs typeface="Times New Roman" pitchFamily="18" charset="0"/>
              </a:rPr>
              <a:t>». Две команды по четыре человека поочередно пускают по льду по восемь камней, то есть по два камня каждый участник. Камень должен быть пущен таким образом, чтобы при его движении по направлению к «дому» коляска спортсмена была неподвижна. </a:t>
            </a:r>
          </a:p>
        </p:txBody>
      </p:sp>
      <p:pic>
        <p:nvPicPr>
          <p:cNvPr id="5" name="Picture 4" descr="Картинка 9 из 39">
            <a:hlinkClick r:id="rId3"/>
          </p:cNvPr>
          <p:cNvPicPr>
            <a:picLocks noChangeAspect="1" noChangeArrowheads="1"/>
          </p:cNvPicPr>
          <p:nvPr/>
        </p:nvPicPr>
        <p:blipFill>
          <a:blip r:embed="rId4"/>
          <a:srcRect/>
          <a:stretch>
            <a:fillRect/>
          </a:stretch>
        </p:blipFill>
        <p:spPr bwMode="auto">
          <a:xfrm>
            <a:off x="5929322" y="2214554"/>
            <a:ext cx="3000396" cy="4443614"/>
          </a:xfrm>
          <a:prstGeom prst="rect">
            <a:avLst/>
          </a:prstGeom>
          <a:noFill/>
          <a:ln w="9525">
            <a:noFill/>
            <a:miter lim="800000"/>
            <a:headEnd/>
            <a:tailEnd/>
          </a:ln>
        </p:spPr>
      </p:pic>
      <p:pic>
        <p:nvPicPr>
          <p:cNvPr id="6" name="Picture 8" descr="Картинка 15 из 39">
            <a:hlinkClick r:id="rId5"/>
          </p:cNvPr>
          <p:cNvPicPr>
            <a:picLocks noChangeAspect="1" noChangeArrowheads="1"/>
          </p:cNvPicPr>
          <p:nvPr/>
        </p:nvPicPr>
        <p:blipFill>
          <a:blip r:embed="rId6"/>
          <a:srcRect/>
          <a:stretch>
            <a:fillRect/>
          </a:stretch>
        </p:blipFill>
        <p:spPr bwMode="auto">
          <a:xfrm>
            <a:off x="6215074" y="214290"/>
            <a:ext cx="2428892"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214290"/>
            <a:ext cx="8643998" cy="6001643"/>
          </a:xfrm>
          <a:prstGeom prst="rect">
            <a:avLst/>
          </a:prstGeom>
        </p:spPr>
        <p:txBody>
          <a:bodyPr wrap="square">
            <a:spAutoFit/>
          </a:bodyPr>
          <a:lstStyle/>
          <a:p>
            <a:r>
              <a:rPr lang="ru-RU"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Традиция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существовавшая</a:t>
            </a:r>
            <a:r>
              <a:rPr lang="en-US" sz="2400" b="1" dirty="0" smtClean="0">
                <a:latin typeface="Times New Roman" pitchFamily="18" charset="0"/>
                <a:cs typeface="Times New Roman" pitchFamily="18" charset="0"/>
              </a:rPr>
              <a:t> в </a:t>
            </a:r>
            <a:r>
              <a:rPr lang="en-US" sz="2400" b="1" dirty="0" err="1" smtClean="0">
                <a:latin typeface="Times New Roman" pitchFamily="18" charset="0"/>
                <a:cs typeface="Times New Roman" pitchFamily="18" charset="0"/>
              </a:rPr>
              <a:t>древней</a:t>
            </a:r>
            <a:r>
              <a:rPr lang="ru-RU" sz="2400" b="1" dirty="0" smtClean="0">
                <a:latin typeface="Times New Roman" pitchFamily="18" charset="0"/>
                <a:cs typeface="Times New Roman" pitchFamily="18" charset="0"/>
              </a:rPr>
              <a:t> </a:t>
            </a:r>
          </a:p>
          <a:p>
            <a:r>
              <a:rPr lang="ru-RU"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Греции</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была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возрождена</a:t>
            </a:r>
            <a:r>
              <a:rPr lang="en-US" sz="2400" b="1" dirty="0" smtClean="0">
                <a:latin typeface="Times New Roman" pitchFamily="18" charset="0"/>
                <a:cs typeface="Times New Roman" pitchFamily="18" charset="0"/>
              </a:rPr>
              <a:t> в </a:t>
            </a:r>
            <a:r>
              <a:rPr lang="en-US" sz="2400" b="1" dirty="0" err="1" smtClean="0">
                <a:latin typeface="Times New Roman" pitchFamily="18" charset="0"/>
                <a:cs typeface="Times New Roman" pitchFamily="18" charset="0"/>
              </a:rPr>
              <a:t>конце</a:t>
            </a:r>
            <a:r>
              <a:rPr lang="ru-RU" sz="2400" b="1" dirty="0" smtClean="0">
                <a:latin typeface="Times New Roman" pitchFamily="18" charset="0"/>
                <a:cs typeface="Times New Roman" pitchFamily="18" charset="0"/>
              </a:rPr>
              <a:t> </a:t>
            </a:r>
          </a:p>
          <a:p>
            <a:r>
              <a:rPr lang="ru-RU"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XIX </a:t>
            </a:r>
            <a:r>
              <a:rPr lang="en-US" sz="2400" b="1" dirty="0" err="1" smtClean="0">
                <a:latin typeface="Times New Roman" pitchFamily="18" charset="0"/>
                <a:cs typeface="Times New Roman" pitchFamily="18" charset="0"/>
              </a:rPr>
              <a:t>века</a:t>
            </a:r>
            <a:r>
              <a:rPr lang="ru-RU"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французским</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общественным</a:t>
            </a:r>
            <a:r>
              <a:rPr lang="en-US" sz="2400" b="1" dirty="0" smtClean="0">
                <a:latin typeface="Times New Roman" pitchFamily="18" charset="0"/>
                <a:cs typeface="Times New Roman" pitchFamily="18" charset="0"/>
              </a:rPr>
              <a:t> </a:t>
            </a:r>
            <a:endParaRPr lang="ru-RU" sz="2400" b="1"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a:t>
            </a:r>
            <a:r>
              <a:rPr lang="en-US" sz="2400" b="1" dirty="0" err="1" smtClean="0">
                <a:latin typeface="Times New Roman" pitchFamily="18" charset="0"/>
                <a:cs typeface="Times New Roman" pitchFamily="18" charset="0"/>
              </a:rPr>
              <a:t>еятелем</a:t>
            </a:r>
            <a:r>
              <a:rPr lang="ru-RU"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Пьером</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де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Кубертеном</a:t>
            </a:r>
            <a:r>
              <a:rPr lang="en-US" sz="2400" b="1" dirty="0" smtClean="0">
                <a:latin typeface="Times New Roman" pitchFamily="18" charset="0"/>
                <a:cs typeface="Times New Roman" pitchFamily="18" charset="0"/>
              </a:rPr>
              <a:t>. </a:t>
            </a:r>
            <a:endParaRPr lang="ru-RU" sz="2400" b="1" dirty="0" smtClean="0">
              <a:latin typeface="Times New Roman" pitchFamily="18" charset="0"/>
              <a:cs typeface="Times New Roman" pitchFamily="18" charset="0"/>
            </a:endParaRPr>
          </a:p>
          <a:p>
            <a:pPr algn="ctr"/>
            <a:endParaRPr lang="ru-RU"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Летние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Олимпийские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игры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проводились</a:t>
            </a:r>
            <a:endParaRPr lang="ru-RU"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каждые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четыре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года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начиная</a:t>
            </a:r>
            <a:r>
              <a:rPr lang="en-US" sz="2400" b="1" dirty="0" smtClean="0">
                <a:latin typeface="Times New Roman" pitchFamily="18" charset="0"/>
                <a:cs typeface="Times New Roman" pitchFamily="18" charset="0"/>
              </a:rPr>
              <a:t> с 1896, </a:t>
            </a:r>
            <a:endParaRPr lang="ru-RU"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за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исключением</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лет</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пришедшихся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на</a:t>
            </a:r>
            <a:r>
              <a:rPr lang="ru-RU"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мировые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войны</a:t>
            </a:r>
            <a:r>
              <a:rPr lang="en-US" sz="2400" b="1" dirty="0" smtClean="0">
                <a:latin typeface="Times New Roman" pitchFamily="18" charset="0"/>
                <a:cs typeface="Times New Roman" pitchFamily="18" charset="0"/>
              </a:rPr>
              <a:t>.</a:t>
            </a:r>
            <a:endParaRPr lang="ru-RU" sz="2400" b="1" dirty="0" smtClean="0">
              <a:latin typeface="Times New Roman" pitchFamily="18" charset="0"/>
              <a:cs typeface="Times New Roman" pitchFamily="18" charset="0"/>
            </a:endParaRPr>
          </a:p>
          <a:p>
            <a:endParaRPr lang="ru-RU"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В  </a:t>
            </a:r>
            <a:r>
              <a:rPr lang="ru-RU" sz="2400" b="1" dirty="0" smtClean="0">
                <a:latin typeface="Times New Roman" pitchFamily="18" charset="0"/>
                <a:cs typeface="Times New Roman" pitchFamily="18" charset="0"/>
              </a:rPr>
              <a:t>1924 </a:t>
            </a:r>
            <a:r>
              <a:rPr lang="en-US" sz="2400" b="1" dirty="0" err="1" smtClean="0">
                <a:latin typeface="Times New Roman" pitchFamily="18" charset="0"/>
                <a:cs typeface="Times New Roman" pitchFamily="18" charset="0"/>
              </a:rPr>
              <a:t>году</a:t>
            </a:r>
            <a:r>
              <a:rPr lang="ru-RU"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были</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учреждены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Зимние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Олимпийские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игры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которые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первоначально</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проводились</a:t>
            </a:r>
            <a:r>
              <a:rPr lang="en-US" sz="2400" b="1" dirty="0" smtClean="0">
                <a:latin typeface="Times New Roman" pitchFamily="18" charset="0"/>
                <a:cs typeface="Times New Roman" pitchFamily="18" charset="0"/>
              </a:rPr>
              <a:t> в </a:t>
            </a:r>
            <a:r>
              <a:rPr lang="en-US" sz="2400" b="1" dirty="0" err="1" smtClean="0">
                <a:latin typeface="Times New Roman" pitchFamily="18" charset="0"/>
                <a:cs typeface="Times New Roman" pitchFamily="18" charset="0"/>
              </a:rPr>
              <a:t>тот</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же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год</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что</a:t>
            </a:r>
            <a:r>
              <a:rPr lang="en-US" sz="2400" b="1" dirty="0" smtClean="0">
                <a:latin typeface="Times New Roman" pitchFamily="18" charset="0"/>
                <a:cs typeface="Times New Roman" pitchFamily="18" charset="0"/>
              </a:rPr>
              <a:t> и </a:t>
            </a:r>
            <a:r>
              <a:rPr lang="en-US" sz="2400" b="1" dirty="0" err="1" smtClean="0">
                <a:latin typeface="Times New Roman" pitchFamily="18" charset="0"/>
                <a:cs typeface="Times New Roman" pitchFamily="18" charset="0"/>
              </a:rPr>
              <a:t>летние</a:t>
            </a:r>
            <a:r>
              <a:rPr lang="en-US" sz="2400" b="1" dirty="0" smtClean="0">
                <a:latin typeface="Times New Roman" pitchFamily="18" charset="0"/>
                <a:cs typeface="Times New Roman" pitchFamily="18" charset="0"/>
              </a:rPr>
              <a:t>. </a:t>
            </a:r>
            <a:endParaRPr lang="ru-RU" sz="2400" b="1" dirty="0" smtClean="0">
              <a:latin typeface="Times New Roman" pitchFamily="18" charset="0"/>
              <a:cs typeface="Times New Roman" pitchFamily="18" charset="0"/>
            </a:endParaRPr>
          </a:p>
          <a:p>
            <a:endParaRPr lang="ru-RU"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Однако</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начиная</a:t>
            </a:r>
            <a:r>
              <a:rPr lang="en-US" sz="2400" b="1" dirty="0" smtClean="0">
                <a:latin typeface="Times New Roman" pitchFamily="18" charset="0"/>
                <a:cs typeface="Times New Roman" pitchFamily="18" charset="0"/>
              </a:rPr>
              <a:t> с 1994, </a:t>
            </a:r>
            <a:r>
              <a:rPr lang="en-US" sz="2400" b="1" dirty="0" err="1" smtClean="0">
                <a:latin typeface="Times New Roman" pitchFamily="18" charset="0"/>
                <a:cs typeface="Times New Roman" pitchFamily="18" charset="0"/>
              </a:rPr>
              <a:t>время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проведения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зимних</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Олимпийских</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игр</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сдвинуто</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на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два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года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относительно</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времени</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проведения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летних</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игр</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pic>
        <p:nvPicPr>
          <p:cNvPr id="2053" name="Picture 5" descr="http://dskv1645.mskobr.ru/images/cms/data/pierre_de_coubertin.jpg"/>
          <p:cNvPicPr>
            <a:picLocks noChangeAspect="1" noChangeArrowheads="1"/>
          </p:cNvPicPr>
          <p:nvPr/>
        </p:nvPicPr>
        <p:blipFill>
          <a:blip r:embed="rId2"/>
          <a:srcRect/>
          <a:stretch>
            <a:fillRect/>
          </a:stretch>
        </p:blipFill>
        <p:spPr bwMode="auto">
          <a:xfrm>
            <a:off x="6215074" y="142852"/>
            <a:ext cx="2537028" cy="271462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285860"/>
          </a:xfrm>
        </p:spPr>
        <p:txBody>
          <a:bodyPr/>
          <a:lstStyle/>
          <a:p>
            <a:r>
              <a:rPr lang="ru-RU" dirty="0" smtClean="0">
                <a:solidFill>
                  <a:schemeClr val="tx2">
                    <a:lumMod val="50000"/>
                  </a:schemeClr>
                </a:solidFill>
                <a:latin typeface="Times New Roman" pitchFamily="18" charset="0"/>
                <a:cs typeface="Times New Roman" pitchFamily="18" charset="0"/>
              </a:rPr>
              <a:t>Герои Паралимпиады – 2010</a:t>
            </a:r>
            <a:endParaRPr lang="ru-RU" dirty="0"/>
          </a:p>
        </p:txBody>
      </p:sp>
      <p:pic>
        <p:nvPicPr>
          <p:cNvPr id="3" name="Picture 2" descr="Irek Zaripov.jpg">
            <a:hlinkClick r:id="rId2"/>
          </p:cNvPr>
          <p:cNvPicPr>
            <a:picLocks noChangeAspect="1" noChangeArrowheads="1"/>
          </p:cNvPicPr>
          <p:nvPr/>
        </p:nvPicPr>
        <p:blipFill>
          <a:blip r:embed="rId3"/>
          <a:srcRect/>
          <a:stretch>
            <a:fillRect/>
          </a:stretch>
        </p:blipFill>
        <p:spPr bwMode="auto">
          <a:xfrm>
            <a:off x="5286380" y="4000504"/>
            <a:ext cx="2928958" cy="2714644"/>
          </a:xfrm>
          <a:prstGeom prst="rect">
            <a:avLst/>
          </a:prstGeom>
          <a:noFill/>
          <a:ln w="9525">
            <a:noFill/>
            <a:miter lim="800000"/>
            <a:headEnd/>
            <a:tailEnd/>
          </a:ln>
        </p:spPr>
      </p:pic>
      <p:pic>
        <p:nvPicPr>
          <p:cNvPr id="4" name="Picture 2" descr="http://img.beta.rian.ru/images/21415/70/214157091.jpg"/>
          <p:cNvPicPr>
            <a:picLocks noChangeAspect="1" noChangeArrowheads="1"/>
          </p:cNvPicPr>
          <p:nvPr/>
        </p:nvPicPr>
        <p:blipFill>
          <a:blip r:embed="rId4"/>
          <a:srcRect/>
          <a:stretch>
            <a:fillRect/>
          </a:stretch>
        </p:blipFill>
        <p:spPr bwMode="auto">
          <a:xfrm>
            <a:off x="785786" y="1285860"/>
            <a:ext cx="3214709" cy="2714644"/>
          </a:xfrm>
          <a:prstGeom prst="rect">
            <a:avLst/>
          </a:prstGeom>
          <a:noFill/>
          <a:ln w="9525">
            <a:noFill/>
            <a:miter lim="800000"/>
            <a:headEnd/>
            <a:tailEnd/>
          </a:ln>
        </p:spPr>
      </p:pic>
      <p:sp>
        <p:nvSpPr>
          <p:cNvPr id="5" name="Прямоугольник 4"/>
          <p:cNvSpPr/>
          <p:nvPr/>
        </p:nvSpPr>
        <p:spPr>
          <a:xfrm>
            <a:off x="214282" y="4143380"/>
            <a:ext cx="4643438" cy="2339102"/>
          </a:xfrm>
          <a:prstGeom prst="rect">
            <a:avLst/>
          </a:prstGeom>
        </p:spPr>
        <p:txBody>
          <a:bodyPr wrap="square">
            <a:spAutoFit/>
          </a:bodyPr>
          <a:lstStyle/>
          <a:p>
            <a:pPr algn="ctr">
              <a:defRPr/>
            </a:pPr>
            <a:r>
              <a:rPr lang="ru-RU" sz="2000" b="1" dirty="0" smtClean="0">
                <a:solidFill>
                  <a:schemeClr val="tx2">
                    <a:lumMod val="50000"/>
                  </a:schemeClr>
                </a:solidFill>
                <a:latin typeface="Times New Roman" pitchFamily="18" charset="0"/>
                <a:cs typeface="Times New Roman" pitchFamily="18" charset="0"/>
              </a:rPr>
              <a:t>Михайлов Кирилл Андреевич</a:t>
            </a:r>
          </a:p>
          <a:p>
            <a:pPr>
              <a:defRPr/>
            </a:pPr>
            <a:r>
              <a:rPr lang="ru-RU" dirty="0" smtClean="0">
                <a:solidFill>
                  <a:schemeClr val="tx2">
                    <a:lumMod val="50000"/>
                  </a:schemeClr>
                </a:solidFill>
                <a:latin typeface="Times New Roman" pitchFamily="18" charset="0"/>
                <a:cs typeface="Times New Roman" pitchFamily="18" charset="0"/>
              </a:rPr>
              <a:t>Специализация : биатлон, лыжные гонки.</a:t>
            </a:r>
          </a:p>
          <a:p>
            <a:pPr>
              <a:defRPr/>
            </a:pPr>
            <a:r>
              <a:rPr lang="ru-RU" dirty="0" smtClean="0">
                <a:solidFill>
                  <a:schemeClr val="tx2">
                    <a:lumMod val="50000"/>
                  </a:schemeClr>
                </a:solidFill>
                <a:latin typeface="Times New Roman" pitchFamily="18" charset="0"/>
                <a:cs typeface="Times New Roman" pitchFamily="18" charset="0"/>
              </a:rPr>
              <a:t>Категория спортсменов  с физическими особенностями.</a:t>
            </a:r>
          </a:p>
          <a:p>
            <a:pPr>
              <a:defRPr/>
            </a:pPr>
            <a:r>
              <a:rPr lang="ru-RU" dirty="0" smtClean="0">
                <a:solidFill>
                  <a:schemeClr val="tx2">
                    <a:lumMod val="50000"/>
                  </a:schemeClr>
                </a:solidFill>
                <a:latin typeface="Times New Roman" pitchFamily="18" charset="0"/>
                <a:cs typeface="Times New Roman" pitchFamily="18" charset="0"/>
              </a:rPr>
              <a:t>Золото -биатлон, 3 км индивидуальное преследование. </a:t>
            </a:r>
          </a:p>
          <a:p>
            <a:pPr>
              <a:defRPr/>
            </a:pPr>
            <a:r>
              <a:rPr lang="ru-RU" dirty="0" smtClean="0">
                <a:solidFill>
                  <a:schemeClr val="tx2">
                    <a:lumMod val="50000"/>
                  </a:schemeClr>
                </a:solidFill>
                <a:latin typeface="Times New Roman" pitchFamily="18" charset="0"/>
                <a:cs typeface="Times New Roman" pitchFamily="18" charset="0"/>
              </a:rPr>
              <a:t>Золото -лыжные гонки, 20 км. </a:t>
            </a:r>
          </a:p>
          <a:p>
            <a:pPr>
              <a:defRPr/>
            </a:pPr>
            <a:r>
              <a:rPr lang="ru-RU" dirty="0" smtClean="0">
                <a:solidFill>
                  <a:schemeClr val="tx2">
                    <a:lumMod val="50000"/>
                  </a:schemeClr>
                </a:solidFill>
                <a:latin typeface="Times New Roman" pitchFamily="18" charset="0"/>
                <a:cs typeface="Times New Roman" pitchFamily="18" charset="0"/>
              </a:rPr>
              <a:t> Серебро -лыжные гонки 10 км</a:t>
            </a:r>
            <a:endParaRPr lang="ru-RU" dirty="0"/>
          </a:p>
        </p:txBody>
      </p:sp>
      <p:sp>
        <p:nvSpPr>
          <p:cNvPr id="6" name="Прямоугольник 5"/>
          <p:cNvSpPr/>
          <p:nvPr/>
        </p:nvSpPr>
        <p:spPr>
          <a:xfrm>
            <a:off x="4643438" y="1000108"/>
            <a:ext cx="4500562" cy="2893100"/>
          </a:xfrm>
          <a:prstGeom prst="rect">
            <a:avLst/>
          </a:prstGeom>
        </p:spPr>
        <p:txBody>
          <a:bodyPr wrap="square">
            <a:spAutoFit/>
          </a:bodyPr>
          <a:lstStyle/>
          <a:p>
            <a:pPr algn="ctr">
              <a:defRPr/>
            </a:pPr>
            <a:r>
              <a:rPr lang="ru-RU" sz="2000" b="1" dirty="0" err="1" smtClean="0">
                <a:solidFill>
                  <a:schemeClr val="tx2">
                    <a:lumMod val="50000"/>
                  </a:schemeClr>
                </a:solidFill>
                <a:latin typeface="Times New Roman" pitchFamily="18" charset="0"/>
                <a:cs typeface="Times New Roman" pitchFamily="18" charset="0"/>
              </a:rPr>
              <a:t>Зарипов</a:t>
            </a:r>
            <a:r>
              <a:rPr lang="ru-RU" sz="2000" b="1" dirty="0" smtClean="0">
                <a:solidFill>
                  <a:schemeClr val="tx2">
                    <a:lumMod val="50000"/>
                  </a:schemeClr>
                </a:solidFill>
                <a:latin typeface="Times New Roman" pitchFamily="18" charset="0"/>
                <a:cs typeface="Times New Roman" pitchFamily="18" charset="0"/>
              </a:rPr>
              <a:t> </a:t>
            </a:r>
            <a:r>
              <a:rPr lang="ru-RU" sz="2000" b="1" dirty="0" err="1" smtClean="0">
                <a:solidFill>
                  <a:schemeClr val="tx2">
                    <a:lumMod val="50000"/>
                  </a:schemeClr>
                </a:solidFill>
                <a:latin typeface="Times New Roman" pitchFamily="18" charset="0"/>
                <a:cs typeface="Times New Roman" pitchFamily="18" charset="0"/>
              </a:rPr>
              <a:t>Ирек</a:t>
            </a:r>
            <a:r>
              <a:rPr lang="ru-RU" sz="2000" b="1" dirty="0" smtClean="0">
                <a:solidFill>
                  <a:schemeClr val="tx2">
                    <a:lumMod val="50000"/>
                  </a:schemeClr>
                </a:solidFill>
                <a:latin typeface="Times New Roman" pitchFamily="18" charset="0"/>
                <a:cs typeface="Times New Roman" pitchFamily="18" charset="0"/>
              </a:rPr>
              <a:t> </a:t>
            </a:r>
            <a:r>
              <a:rPr lang="ru-RU" sz="2000" b="1" dirty="0" err="1" smtClean="0">
                <a:solidFill>
                  <a:schemeClr val="tx2">
                    <a:lumMod val="50000"/>
                  </a:schemeClr>
                </a:solidFill>
                <a:latin typeface="Times New Roman" pitchFamily="18" charset="0"/>
                <a:cs typeface="Times New Roman" pitchFamily="18" charset="0"/>
              </a:rPr>
              <a:t>Айратович</a:t>
            </a:r>
            <a:endParaRPr lang="ru-RU" sz="2000" b="1" dirty="0" smtClean="0">
              <a:solidFill>
                <a:schemeClr val="tx2">
                  <a:lumMod val="50000"/>
                </a:schemeClr>
              </a:solidFill>
              <a:latin typeface="Times New Roman" pitchFamily="18" charset="0"/>
              <a:cs typeface="Times New Roman" pitchFamily="18" charset="0"/>
            </a:endParaRPr>
          </a:p>
          <a:p>
            <a:pPr>
              <a:defRPr/>
            </a:pPr>
            <a:r>
              <a:rPr lang="ru-RU" dirty="0" smtClean="0">
                <a:solidFill>
                  <a:schemeClr val="tx2">
                    <a:lumMod val="50000"/>
                  </a:schemeClr>
                </a:solidFill>
                <a:latin typeface="Times New Roman" pitchFamily="18" charset="0"/>
                <a:cs typeface="Times New Roman" pitchFamily="18" charset="0"/>
              </a:rPr>
              <a:t>    Специализация : биатлон, лыжные гонки.</a:t>
            </a:r>
          </a:p>
          <a:p>
            <a:pPr>
              <a:defRPr/>
            </a:pPr>
            <a:r>
              <a:rPr lang="ru-RU" dirty="0" smtClean="0">
                <a:solidFill>
                  <a:schemeClr val="tx2">
                    <a:lumMod val="50000"/>
                  </a:schemeClr>
                </a:solidFill>
                <a:latin typeface="Times New Roman" pitchFamily="18" charset="0"/>
                <a:cs typeface="Times New Roman" pitchFamily="18" charset="0"/>
              </a:rPr>
              <a:t>    Категория с поражением </a:t>
            </a:r>
            <a:r>
              <a:rPr lang="ru-RU" dirty="0" err="1" smtClean="0">
                <a:solidFill>
                  <a:schemeClr val="tx2">
                    <a:lumMod val="50000"/>
                  </a:schemeClr>
                </a:solidFill>
                <a:latin typeface="Times New Roman" pitchFamily="18" charset="0"/>
                <a:cs typeface="Times New Roman" pitchFamily="18" charset="0"/>
              </a:rPr>
              <a:t>опорно</a:t>
            </a:r>
            <a:r>
              <a:rPr lang="ru-RU" dirty="0" smtClean="0">
                <a:solidFill>
                  <a:schemeClr val="tx2">
                    <a:lumMod val="50000"/>
                  </a:schemeClr>
                </a:solidFill>
                <a:latin typeface="Times New Roman" pitchFamily="18" charset="0"/>
                <a:cs typeface="Times New Roman" pitchFamily="18" charset="0"/>
              </a:rPr>
              <a:t>-   </a:t>
            </a:r>
          </a:p>
          <a:p>
            <a:pPr>
              <a:defRPr/>
            </a:pPr>
            <a:r>
              <a:rPr lang="ru-RU" dirty="0" smtClean="0">
                <a:solidFill>
                  <a:schemeClr val="tx2">
                    <a:lumMod val="50000"/>
                  </a:schemeClr>
                </a:solidFill>
                <a:latin typeface="Times New Roman" pitchFamily="18" charset="0"/>
                <a:cs typeface="Times New Roman" pitchFamily="18" charset="0"/>
              </a:rPr>
              <a:t>    двигательного аппарата.</a:t>
            </a:r>
          </a:p>
          <a:p>
            <a:pPr>
              <a:defRPr/>
            </a:pPr>
            <a:r>
              <a:rPr lang="ru-RU" dirty="0" smtClean="0">
                <a:solidFill>
                  <a:schemeClr val="tx2">
                    <a:lumMod val="50000"/>
                  </a:schemeClr>
                </a:solidFill>
                <a:latin typeface="Times New Roman" pitchFamily="18" charset="0"/>
                <a:cs typeface="Times New Roman" pitchFamily="18" charset="0"/>
              </a:rPr>
              <a:t>    Золото - биатлон,  2,4 км индивидуальное</a:t>
            </a:r>
          </a:p>
          <a:p>
            <a:pPr>
              <a:defRPr/>
            </a:pPr>
            <a:r>
              <a:rPr lang="ru-RU" dirty="0" smtClean="0">
                <a:solidFill>
                  <a:schemeClr val="tx2">
                    <a:lumMod val="50000"/>
                  </a:schemeClr>
                </a:solidFill>
                <a:latin typeface="Times New Roman" pitchFamily="18" charset="0"/>
                <a:cs typeface="Times New Roman" pitchFamily="18" charset="0"/>
              </a:rPr>
              <a:t>    преследование.</a:t>
            </a:r>
          </a:p>
          <a:p>
            <a:pPr>
              <a:defRPr/>
            </a:pPr>
            <a:r>
              <a:rPr lang="ru-RU" dirty="0" smtClean="0">
                <a:solidFill>
                  <a:schemeClr val="tx2">
                    <a:lumMod val="50000"/>
                  </a:schemeClr>
                </a:solidFill>
                <a:latin typeface="Times New Roman" pitchFamily="18" charset="0"/>
                <a:cs typeface="Times New Roman" pitchFamily="18" charset="0"/>
              </a:rPr>
              <a:t>    Золото - лыжные гонки, 15 км. </a:t>
            </a:r>
          </a:p>
          <a:p>
            <a:pPr>
              <a:defRPr/>
            </a:pPr>
            <a:r>
              <a:rPr lang="ru-RU" dirty="0" smtClean="0">
                <a:solidFill>
                  <a:schemeClr val="tx2">
                    <a:lumMod val="50000"/>
                  </a:schemeClr>
                </a:solidFill>
                <a:latin typeface="Times New Roman" pitchFamily="18" charset="0"/>
                <a:cs typeface="Times New Roman" pitchFamily="18" charset="0"/>
              </a:rPr>
              <a:t>    Золото -биатлон, 12,5 км.</a:t>
            </a:r>
          </a:p>
          <a:p>
            <a:pPr>
              <a:defRPr/>
            </a:pPr>
            <a:r>
              <a:rPr lang="ru-RU" dirty="0" smtClean="0">
                <a:solidFill>
                  <a:schemeClr val="tx2">
                    <a:lumMod val="50000"/>
                  </a:schemeClr>
                </a:solidFill>
                <a:latin typeface="Times New Roman" pitchFamily="18" charset="0"/>
                <a:cs typeface="Times New Roman" pitchFamily="18" charset="0"/>
              </a:rPr>
              <a:t>    Золото -лыжные гонки, 10 км.</a:t>
            </a:r>
          </a:p>
          <a:p>
            <a:pPr>
              <a:defRPr/>
            </a:pPr>
            <a:r>
              <a:rPr lang="ru-RU" dirty="0" smtClean="0">
                <a:solidFill>
                  <a:schemeClr val="tx2">
                    <a:lumMod val="50000"/>
                  </a:schemeClr>
                </a:solidFill>
                <a:latin typeface="Times New Roman" pitchFamily="18" charset="0"/>
                <a:cs typeface="Times New Roman" pitchFamily="18" charset="0"/>
              </a:rPr>
              <a:t>    Серебро -лыжные гонки, 1 км.</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571868" y="142853"/>
            <a:ext cx="5429288" cy="5214974"/>
          </a:xfrm>
        </p:spPr>
        <p:txBody>
          <a:bodyPr>
            <a:noAutofit/>
          </a:bodyPr>
          <a:lstStyle/>
          <a:p>
            <a:pPr>
              <a:buFont typeface="Wingdings" pitchFamily="2" charset="2"/>
              <a:buChar char="v"/>
              <a:defRPr/>
            </a:pPr>
            <a:r>
              <a:rPr lang="ru-RU" sz="1900" dirty="0" smtClean="0">
                <a:latin typeface="Times New Roman" pitchFamily="18" charset="0"/>
                <a:cs typeface="Times New Roman" pitchFamily="18" charset="0"/>
              </a:rPr>
              <a:t>Золотые медалисты : Мария Иовлева, </a:t>
            </a:r>
            <a:r>
              <a:rPr lang="ru-RU" sz="1900" dirty="0" err="1" smtClean="0">
                <a:latin typeface="Times New Roman" pitchFamily="18" charset="0"/>
                <a:cs typeface="Times New Roman" pitchFamily="18" charset="0"/>
              </a:rPr>
              <a:t>Михалина</a:t>
            </a:r>
            <a:r>
              <a:rPr lang="ru-RU" sz="1900" dirty="0" smtClean="0">
                <a:latin typeface="Times New Roman" pitchFamily="18" charset="0"/>
                <a:cs typeface="Times New Roman" pitchFamily="18" charset="0"/>
              </a:rPr>
              <a:t> Лысова, Любовь Васильева, Сергей Шилов, Кирилл Михайлов, Николай </a:t>
            </a:r>
            <a:r>
              <a:rPr lang="ru-RU" sz="1900" dirty="0" err="1" smtClean="0">
                <a:latin typeface="Times New Roman" pitchFamily="18" charset="0"/>
                <a:cs typeface="Times New Roman" pitchFamily="18" charset="0"/>
              </a:rPr>
              <a:t>Полухин</a:t>
            </a:r>
            <a:r>
              <a:rPr lang="ru-RU" sz="1900" dirty="0" smtClean="0">
                <a:latin typeface="Times New Roman" pitchFamily="18" charset="0"/>
                <a:cs typeface="Times New Roman" pitchFamily="18" charset="0"/>
              </a:rPr>
              <a:t>.</a:t>
            </a:r>
          </a:p>
          <a:p>
            <a:pPr>
              <a:buFont typeface="Wingdings" pitchFamily="2" charset="2"/>
              <a:buChar char="v"/>
              <a:defRPr/>
            </a:pPr>
            <a:r>
              <a:rPr lang="ru-RU" sz="1900" dirty="0" smtClean="0">
                <a:latin typeface="Times New Roman" pitchFamily="18" charset="0"/>
                <a:cs typeface="Times New Roman" pitchFamily="18" charset="0"/>
              </a:rPr>
              <a:t>Серебряные медалисты : Мария Иовлева, Николай </a:t>
            </a:r>
            <a:r>
              <a:rPr lang="ru-RU" sz="1900" dirty="0" err="1" smtClean="0">
                <a:latin typeface="Times New Roman" pitchFamily="18" charset="0"/>
                <a:cs typeface="Times New Roman" pitchFamily="18" charset="0"/>
              </a:rPr>
              <a:t>Полухин</a:t>
            </a:r>
            <a:r>
              <a:rPr lang="ru-RU" sz="1900" dirty="0" smtClean="0">
                <a:latin typeface="Times New Roman" pitchFamily="18" charset="0"/>
                <a:cs typeface="Times New Roman" pitchFamily="18" charset="0"/>
              </a:rPr>
              <a:t>, Любовь Васильева, Роман Петушков, Анна </a:t>
            </a:r>
            <a:r>
              <a:rPr lang="ru-RU" sz="1900" dirty="0" err="1" smtClean="0">
                <a:latin typeface="Times New Roman" pitchFamily="18" charset="0"/>
                <a:cs typeface="Times New Roman" pitchFamily="18" charset="0"/>
              </a:rPr>
              <a:t>Бурмистрова</a:t>
            </a:r>
            <a:r>
              <a:rPr lang="ru-RU" sz="1900" dirty="0" smtClean="0">
                <a:latin typeface="Times New Roman" pitchFamily="18" charset="0"/>
                <a:cs typeface="Times New Roman" pitchFamily="18" charset="0"/>
              </a:rPr>
              <a:t>, Владимир Киселёв, Кирилл Михайлов, </a:t>
            </a:r>
            <a:r>
              <a:rPr lang="ru-RU" sz="1900" dirty="0" err="1" smtClean="0">
                <a:latin typeface="Times New Roman" pitchFamily="18" charset="0"/>
                <a:cs typeface="Times New Roman" pitchFamily="18" charset="0"/>
              </a:rPr>
              <a:t>Михалина</a:t>
            </a:r>
            <a:r>
              <a:rPr lang="ru-RU" sz="1900" dirty="0" smtClean="0">
                <a:latin typeface="Times New Roman" pitchFamily="18" charset="0"/>
                <a:cs typeface="Times New Roman" pitchFamily="18" charset="0"/>
              </a:rPr>
              <a:t> Лысова, </a:t>
            </a:r>
            <a:r>
              <a:rPr lang="ru-RU" sz="1900" dirty="0" err="1" smtClean="0">
                <a:latin typeface="Times New Roman" pitchFamily="18" charset="0"/>
                <a:cs typeface="Times New Roman" pitchFamily="18" charset="0"/>
              </a:rPr>
              <a:t>Ирек</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Зарипов</a:t>
            </a:r>
            <a:r>
              <a:rPr lang="ru-RU" sz="1900" dirty="0" smtClean="0">
                <a:latin typeface="Times New Roman" pitchFamily="18" charset="0"/>
                <a:cs typeface="Times New Roman" pitchFamily="18" charset="0"/>
              </a:rPr>
              <a:t>.</a:t>
            </a:r>
          </a:p>
          <a:p>
            <a:pPr>
              <a:buFont typeface="Wingdings" pitchFamily="2" charset="2"/>
              <a:buChar char="v"/>
              <a:defRPr/>
            </a:pPr>
            <a:r>
              <a:rPr lang="ru-RU" sz="1900" dirty="0" smtClean="0">
                <a:latin typeface="Times New Roman" pitchFamily="18" charset="0"/>
                <a:cs typeface="Times New Roman" pitchFamily="18" charset="0"/>
              </a:rPr>
              <a:t>Бронзовые медалисты : Алёна Горбунова, </a:t>
            </a:r>
            <a:r>
              <a:rPr lang="ru-RU" sz="1900" dirty="0" err="1" smtClean="0">
                <a:latin typeface="Times New Roman" pitchFamily="18" charset="0"/>
                <a:cs typeface="Times New Roman" pitchFamily="18" charset="0"/>
              </a:rPr>
              <a:t>Михалина</a:t>
            </a:r>
            <a:r>
              <a:rPr lang="ru-RU" sz="1900" dirty="0" smtClean="0">
                <a:latin typeface="Times New Roman" pitchFamily="18" charset="0"/>
                <a:cs typeface="Times New Roman" pitchFamily="18" charset="0"/>
              </a:rPr>
              <a:t> Лысова, Владимир Кононов, Анна </a:t>
            </a:r>
            <a:r>
              <a:rPr lang="ru-RU" sz="1900" dirty="0" err="1" smtClean="0">
                <a:latin typeface="Times New Roman" pitchFamily="18" charset="0"/>
                <a:cs typeface="Times New Roman" pitchFamily="18" charset="0"/>
              </a:rPr>
              <a:t>Бурмистрова</a:t>
            </a:r>
            <a:r>
              <a:rPr lang="ru-RU" sz="1900" dirty="0" smtClean="0">
                <a:latin typeface="Times New Roman" pitchFamily="18" charset="0"/>
                <a:cs typeface="Times New Roman" pitchFamily="18" charset="0"/>
              </a:rPr>
              <a:t>, Николай </a:t>
            </a:r>
            <a:r>
              <a:rPr lang="ru-RU" sz="1900" dirty="0" err="1" smtClean="0">
                <a:latin typeface="Times New Roman" pitchFamily="18" charset="0"/>
                <a:cs typeface="Times New Roman" pitchFamily="18" charset="0"/>
              </a:rPr>
              <a:t>Полухин</a:t>
            </a:r>
            <a:r>
              <a:rPr lang="ru-RU" sz="1900" dirty="0" smtClean="0">
                <a:latin typeface="Times New Roman" pitchFamily="18" charset="0"/>
                <a:cs typeface="Times New Roman" pitchFamily="18" charset="0"/>
              </a:rPr>
              <a:t>, Татьяна </a:t>
            </a:r>
            <a:r>
              <a:rPr lang="ru-RU" sz="1900" dirty="0" err="1" smtClean="0">
                <a:latin typeface="Times New Roman" pitchFamily="18" charset="0"/>
                <a:cs typeface="Times New Roman" pitchFamily="18" charset="0"/>
              </a:rPr>
              <a:t>Ильюченко</a:t>
            </a:r>
            <a:r>
              <a:rPr lang="ru-RU" sz="1900" dirty="0" smtClean="0">
                <a:latin typeface="Times New Roman" pitchFamily="18" charset="0"/>
                <a:cs typeface="Times New Roman" pitchFamily="18" charset="0"/>
              </a:rPr>
              <a:t>, Владимир Киселёв, Любовь Васильева.</a:t>
            </a:r>
          </a:p>
          <a:p>
            <a:pPr>
              <a:buFont typeface="Wingdings" pitchFamily="2" charset="2"/>
              <a:buChar char="v"/>
              <a:defRPr/>
            </a:pPr>
            <a:endParaRPr lang="ru-RU" sz="1900" dirty="0" smtClean="0">
              <a:solidFill>
                <a:schemeClr val="tx2">
                  <a:lumMod val="50000"/>
                </a:schemeClr>
              </a:solidFill>
              <a:latin typeface="Times New Roman" pitchFamily="18" charset="0"/>
              <a:cs typeface="Times New Roman" pitchFamily="18" charset="0"/>
            </a:endParaRPr>
          </a:p>
          <a:p>
            <a:endParaRPr lang="ru-RU" sz="1900" dirty="0"/>
          </a:p>
        </p:txBody>
      </p:sp>
      <p:pic>
        <p:nvPicPr>
          <p:cNvPr id="5" name="Picture 2" descr="Картинка 2 из 8">
            <a:hlinkClick r:id="rId2"/>
          </p:cNvPr>
          <p:cNvPicPr>
            <a:picLocks noGrp="1" noChangeAspect="1" noChangeArrowheads="1"/>
          </p:cNvPicPr>
          <p:nvPr>
            <p:ph sz="half" idx="1"/>
          </p:nvPr>
        </p:nvPicPr>
        <p:blipFill>
          <a:blip r:embed="rId3"/>
          <a:srcRect/>
          <a:stretch>
            <a:fillRect/>
          </a:stretch>
        </p:blipFill>
        <p:spPr bwMode="auto">
          <a:xfrm>
            <a:off x="642910" y="285728"/>
            <a:ext cx="2428892" cy="3300435"/>
          </a:xfrm>
          <a:prstGeom prst="rect">
            <a:avLst/>
          </a:prstGeom>
          <a:noFill/>
          <a:ln w="9525">
            <a:noFill/>
            <a:miter lim="800000"/>
            <a:headEnd/>
            <a:tailEnd/>
          </a:ln>
        </p:spPr>
      </p:pic>
      <p:sp>
        <p:nvSpPr>
          <p:cNvPr id="6" name="Прямоугольник 5"/>
          <p:cNvSpPr/>
          <p:nvPr/>
        </p:nvSpPr>
        <p:spPr>
          <a:xfrm>
            <a:off x="214282" y="3714752"/>
            <a:ext cx="3643338" cy="2446824"/>
          </a:xfrm>
          <a:prstGeom prst="rect">
            <a:avLst/>
          </a:prstGeom>
        </p:spPr>
        <p:txBody>
          <a:bodyPr wrap="square">
            <a:spAutoFit/>
          </a:bodyPr>
          <a:lstStyle/>
          <a:p>
            <a:pPr algn="just">
              <a:defRPr/>
            </a:pPr>
            <a:r>
              <a:rPr lang="ru-RU" sz="2000" b="1" dirty="0" smtClean="0">
                <a:solidFill>
                  <a:schemeClr val="tx2">
                    <a:lumMod val="50000"/>
                  </a:schemeClr>
                </a:solidFill>
                <a:latin typeface="Times New Roman" pitchFamily="18" charset="0"/>
                <a:cs typeface="Times New Roman" pitchFamily="18" charset="0"/>
              </a:rPr>
              <a:t>Анна </a:t>
            </a:r>
            <a:r>
              <a:rPr lang="ru-RU" sz="2000" b="1" dirty="0" err="1" smtClean="0">
                <a:solidFill>
                  <a:schemeClr val="tx2">
                    <a:lumMod val="50000"/>
                  </a:schemeClr>
                </a:solidFill>
                <a:latin typeface="Times New Roman" pitchFamily="18" charset="0"/>
                <a:cs typeface="Times New Roman" pitchFamily="18" charset="0"/>
              </a:rPr>
              <a:t>Бурмистрова</a:t>
            </a:r>
            <a:endParaRPr lang="ru-RU" sz="2000" b="1" dirty="0" smtClean="0">
              <a:solidFill>
                <a:schemeClr val="tx2">
                  <a:lumMod val="50000"/>
                </a:schemeClr>
              </a:solidFill>
              <a:latin typeface="Times New Roman" pitchFamily="18" charset="0"/>
              <a:cs typeface="Times New Roman" pitchFamily="18" charset="0"/>
            </a:endParaRPr>
          </a:p>
          <a:p>
            <a:pPr>
              <a:defRPr/>
            </a:pPr>
            <a:r>
              <a:rPr lang="ru-RU" sz="1900" dirty="0" smtClean="0">
                <a:latin typeface="Times New Roman" pitchFamily="18" charset="0"/>
                <a:cs typeface="Times New Roman" pitchFamily="18" charset="0"/>
              </a:rPr>
              <a:t>Специализация : биатлон, лыжные гонки.</a:t>
            </a:r>
          </a:p>
          <a:p>
            <a:pPr>
              <a:defRPr/>
            </a:pPr>
            <a:r>
              <a:rPr lang="ru-RU" sz="1900" dirty="0" smtClean="0">
                <a:latin typeface="Times New Roman" pitchFamily="18" charset="0"/>
                <a:cs typeface="Times New Roman" pitchFamily="18" charset="0"/>
              </a:rPr>
              <a:t>Категория спортсменов  с физическими особенностями.</a:t>
            </a:r>
          </a:p>
          <a:p>
            <a:pPr>
              <a:defRPr/>
            </a:pPr>
            <a:r>
              <a:rPr lang="ru-RU" sz="1900" dirty="0" smtClean="0">
                <a:latin typeface="Times New Roman" pitchFamily="18" charset="0"/>
                <a:cs typeface="Times New Roman" pitchFamily="18" charset="0"/>
              </a:rPr>
              <a:t>Золото –биатлон, гонка преследования стоя.</a:t>
            </a:r>
          </a:p>
          <a:p>
            <a:pPr>
              <a:defRPr/>
            </a:pPr>
            <a:r>
              <a:rPr lang="ru-RU" sz="1900" dirty="0" smtClean="0">
                <a:latin typeface="Times New Roman" pitchFamily="18" charset="0"/>
                <a:cs typeface="Times New Roman" pitchFamily="18" charset="0"/>
              </a:rPr>
              <a:t>Золото – лыжные гонки, 15 км.</a:t>
            </a:r>
          </a:p>
        </p:txBody>
      </p:sp>
      <p:pic>
        <p:nvPicPr>
          <p:cNvPr id="4098" name="Picture 2" descr="C:\Users\Учитель\Desktop\mncpboqsfakx.jpg"/>
          <p:cNvPicPr>
            <a:picLocks noChangeAspect="1" noChangeArrowheads="1"/>
          </p:cNvPicPr>
          <p:nvPr/>
        </p:nvPicPr>
        <p:blipFill>
          <a:blip r:embed="rId4"/>
          <a:srcRect/>
          <a:stretch>
            <a:fillRect/>
          </a:stretch>
        </p:blipFill>
        <p:spPr bwMode="auto">
          <a:xfrm>
            <a:off x="4643438" y="4143380"/>
            <a:ext cx="3714776" cy="256376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4929198"/>
            <a:ext cx="8286808" cy="1714512"/>
          </a:xfrm>
        </p:spPr>
        <p:txBody>
          <a:bodyPr>
            <a:normAutofit/>
          </a:bodyPr>
          <a:lstStyle/>
          <a:p>
            <a:pPr algn="ctr">
              <a:buNone/>
            </a:pPr>
            <a:r>
              <a:rPr lang="ru-RU" sz="2200" dirty="0" smtClean="0">
                <a:solidFill>
                  <a:schemeClr val="tx2">
                    <a:lumMod val="50000"/>
                  </a:schemeClr>
                </a:solidFill>
                <a:latin typeface="Times New Roman" pitchFamily="18" charset="0"/>
                <a:cs typeface="Times New Roman" pitchFamily="18" charset="0"/>
              </a:rPr>
              <a:t>    Постепенно мир убеждается в том, что спорт не является прерогативой здоровых людей. Инвалиды даже с такими серьёзными травмами, как повреждение позвоночника при желании могут принимать участие в соревнованиях.</a:t>
            </a:r>
            <a:endParaRPr lang="ru-RU" sz="2200" dirty="0"/>
          </a:p>
        </p:txBody>
      </p:sp>
      <p:pic>
        <p:nvPicPr>
          <p:cNvPr id="4" name="Picture 2" descr="C:\Documents and Settings\ad\Рабочий стол\АЛЬБИНА\paralimp07-09.jpg"/>
          <p:cNvPicPr>
            <a:picLocks noChangeAspect="1" noChangeArrowheads="1"/>
          </p:cNvPicPr>
          <p:nvPr/>
        </p:nvPicPr>
        <p:blipFill>
          <a:blip r:embed="rId2"/>
          <a:srcRect/>
          <a:stretch>
            <a:fillRect/>
          </a:stretch>
        </p:blipFill>
        <p:spPr bwMode="auto">
          <a:xfrm>
            <a:off x="1214414" y="214290"/>
            <a:ext cx="6892925" cy="459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18 cентября\конкурс\картинка\0_4501_30626ecc_XL.jpeg">
            <a:hlinkClick r:id="rId2" action="ppaction://hlinksldjump"/>
          </p:cNvP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 name="Picture 3" descr="E:\18 cентября\конкурс\картинка\2010тал.jpg">
            <a:hlinkClick r:id="rId4" action="ppaction://hlinksldjump"/>
          </p:cNvPr>
          <p:cNvPicPr>
            <a:picLocks noChangeAspect="1" noChangeArrowheads="1"/>
          </p:cNvPicPr>
          <p:nvPr/>
        </p:nvPicPr>
        <p:blipFill>
          <a:blip r:embed="rId5"/>
          <a:srcRect/>
          <a:stretch>
            <a:fillRect/>
          </a:stretch>
        </p:blipFill>
        <p:spPr bwMode="auto">
          <a:xfrm rot="20551637">
            <a:off x="200025" y="2465388"/>
            <a:ext cx="2305050" cy="1490662"/>
          </a:xfrm>
          <a:prstGeom prst="rect">
            <a:avLst/>
          </a:prstGeom>
          <a:noFill/>
          <a:ln w="9525">
            <a:noFill/>
            <a:miter lim="800000"/>
            <a:headEnd/>
            <a:tailEnd/>
          </a:ln>
        </p:spPr>
      </p:pic>
      <p:pic>
        <p:nvPicPr>
          <p:cNvPr id="4" name="Picture 3" descr="E:\18 cентября\конкурс\картинка\691606_20040928192550.gif">
            <a:hlinkClick r:id="rId6" action="ppaction://hlinksldjump"/>
          </p:cNvPr>
          <p:cNvPicPr>
            <a:picLocks noChangeAspect="1" noChangeArrowheads="1"/>
          </p:cNvPicPr>
          <p:nvPr/>
        </p:nvPicPr>
        <p:blipFill>
          <a:blip r:embed="rId7"/>
          <a:srcRect/>
          <a:stretch>
            <a:fillRect/>
          </a:stretch>
        </p:blipFill>
        <p:spPr bwMode="auto">
          <a:xfrm rot="20563321">
            <a:off x="419100" y="4759325"/>
            <a:ext cx="2232025" cy="1466850"/>
          </a:xfrm>
          <a:prstGeom prst="rect">
            <a:avLst/>
          </a:prstGeom>
          <a:noFill/>
          <a:ln w="9525">
            <a:noFill/>
            <a:miter lim="800000"/>
            <a:headEnd/>
            <a:tailEnd/>
          </a:ln>
        </p:spPr>
      </p:pic>
      <p:pic>
        <p:nvPicPr>
          <p:cNvPr id="5" name="Picture 2" descr="E:\18 cентября\конкурс\картинка\Безимени-13.jpg">
            <a:hlinkClick r:id="rId8" action="ppaction://hlinksldjump"/>
          </p:cNvPr>
          <p:cNvPicPr>
            <a:picLocks noChangeAspect="1" noChangeArrowheads="1"/>
          </p:cNvPicPr>
          <p:nvPr/>
        </p:nvPicPr>
        <p:blipFill>
          <a:blip r:embed="rId9"/>
          <a:srcRect b="5669"/>
          <a:stretch>
            <a:fillRect/>
          </a:stretch>
        </p:blipFill>
        <p:spPr bwMode="auto">
          <a:xfrm rot="716957">
            <a:off x="6553938" y="2293354"/>
            <a:ext cx="2292350" cy="1443037"/>
          </a:xfrm>
          <a:prstGeom prst="rect">
            <a:avLst/>
          </a:prstGeom>
          <a:noFill/>
          <a:ln w="9525">
            <a:noFill/>
            <a:miter lim="800000"/>
            <a:headEnd/>
            <a:tailEnd/>
          </a:ln>
        </p:spPr>
      </p:pic>
      <p:pic>
        <p:nvPicPr>
          <p:cNvPr id="6" name="Picture 2" descr="E:\18 cентября\конкурс\картинка\1994 тал.jpg">
            <a:hlinkClick r:id="rId10" action="ppaction://hlinksldjump"/>
          </p:cNvPr>
          <p:cNvPicPr>
            <a:picLocks noChangeAspect="1" noChangeArrowheads="1"/>
          </p:cNvPicPr>
          <p:nvPr/>
        </p:nvPicPr>
        <p:blipFill>
          <a:blip r:embed="rId11"/>
          <a:srcRect/>
          <a:stretch>
            <a:fillRect/>
          </a:stretch>
        </p:blipFill>
        <p:spPr bwMode="auto">
          <a:xfrm rot="837498">
            <a:off x="6448782" y="4653328"/>
            <a:ext cx="2359025" cy="1509713"/>
          </a:xfrm>
          <a:prstGeom prst="rect">
            <a:avLst/>
          </a:prstGeom>
          <a:noFill/>
          <a:ln w="9525">
            <a:noFill/>
            <a:miter lim="800000"/>
            <a:headEnd/>
            <a:tailEnd/>
          </a:ln>
        </p:spPr>
      </p:pic>
      <p:pic>
        <p:nvPicPr>
          <p:cNvPr id="7" name="Picture 2" descr="E:\18 cентября\конкурс\картинка\W2002-M-1.jpg">
            <a:hlinkClick r:id="rId12" action="ppaction://hlinksldjump"/>
          </p:cNvPr>
          <p:cNvPicPr>
            <a:picLocks noChangeAspect="1" noChangeArrowheads="1"/>
          </p:cNvPicPr>
          <p:nvPr/>
        </p:nvPicPr>
        <p:blipFill>
          <a:blip r:embed="rId13"/>
          <a:srcRect/>
          <a:stretch>
            <a:fillRect/>
          </a:stretch>
        </p:blipFill>
        <p:spPr bwMode="auto">
          <a:xfrm>
            <a:off x="3500430" y="5143512"/>
            <a:ext cx="2317750" cy="1460500"/>
          </a:xfrm>
          <a:prstGeom prst="rect">
            <a:avLst/>
          </a:prstGeom>
          <a:noFill/>
          <a:ln w="9525">
            <a:noFill/>
            <a:miter lim="800000"/>
            <a:headEnd/>
            <a:tailEnd/>
          </a:ln>
        </p:spPr>
      </p:pic>
      <p:sp>
        <p:nvSpPr>
          <p:cNvPr id="8" name="Прямоугольник 7"/>
          <p:cNvSpPr/>
          <p:nvPr/>
        </p:nvSpPr>
        <p:spPr>
          <a:xfrm>
            <a:off x="357158" y="214290"/>
            <a:ext cx="8286808" cy="1077218"/>
          </a:xfrm>
          <a:prstGeom prst="rect">
            <a:avLst/>
          </a:prstGeom>
        </p:spPr>
        <p:txBody>
          <a:bodyPr wrap="square">
            <a:spAutoFit/>
          </a:bodyPr>
          <a:lstStyle/>
          <a:p>
            <a:pPr algn="ctr"/>
            <a:r>
              <a:rPr lang="ru-RU" sz="3200" b="1" dirty="0" smtClean="0">
                <a:solidFill>
                  <a:srgbClr val="002060"/>
                </a:solidFill>
                <a:latin typeface="Times New Roman" pitchFamily="18" charset="0"/>
                <a:cs typeface="Times New Roman" pitchFamily="18" charset="0"/>
              </a:rPr>
              <a:t>ТАЛИСМАНЫ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ЗИМНИХ    ОЛИМПИЙСКИХ    ИГР</a:t>
            </a:r>
            <a:endParaRPr lang="ru-RU" sz="3200" dirty="0">
              <a:solidFill>
                <a:srgbClr val="002060"/>
              </a:solidFill>
              <a:latin typeface="Times New Roman" pitchFamily="18" charset="0"/>
              <a:cs typeface="Times New Roman" pitchFamily="18" charset="0"/>
            </a:endParaRPr>
          </a:p>
        </p:txBody>
      </p:sp>
      <p:sp>
        <p:nvSpPr>
          <p:cNvPr id="10" name="Прямоугольник 9"/>
          <p:cNvSpPr/>
          <p:nvPr/>
        </p:nvSpPr>
        <p:spPr>
          <a:xfrm rot="20624579">
            <a:off x="232963" y="1866821"/>
            <a:ext cx="1651414" cy="369332"/>
          </a:xfrm>
          <a:prstGeom prst="rect">
            <a:avLst/>
          </a:prstGeom>
        </p:spPr>
        <p:txBody>
          <a:bodyPr wrap="none">
            <a:spAutoFit/>
          </a:bodyPr>
          <a:lstStyle/>
          <a:p>
            <a:pPr algn="ctr">
              <a:defRPr/>
            </a:pPr>
            <a:r>
              <a:rPr lang="ru-RU" b="1" dirty="0" smtClean="0">
                <a:ln w="11430"/>
                <a:solidFill>
                  <a:srgbClr val="002060"/>
                </a:solidFill>
                <a:effectLst>
                  <a:outerShdw blurRad="50800" dist="39000" dir="5460000" algn="tl">
                    <a:srgbClr val="000000">
                      <a:alpha val="38000"/>
                    </a:srgbClr>
                  </a:outerShdw>
                </a:effectLst>
              </a:rPr>
              <a:t>Ванкувер 2010</a:t>
            </a:r>
            <a:endParaRPr lang="ru-RU" b="1" dirty="0">
              <a:ln w="11430"/>
              <a:solidFill>
                <a:srgbClr val="002060"/>
              </a:solidFill>
              <a:effectLst>
                <a:outerShdw blurRad="50800" dist="39000" dir="5460000" algn="tl">
                  <a:srgbClr val="000000">
                    <a:alpha val="38000"/>
                  </a:srgbClr>
                </a:outerShdw>
              </a:effectLst>
            </a:endParaRPr>
          </a:p>
        </p:txBody>
      </p:sp>
      <p:sp>
        <p:nvSpPr>
          <p:cNvPr id="11" name="Прямоугольник 10"/>
          <p:cNvSpPr/>
          <p:nvPr/>
        </p:nvSpPr>
        <p:spPr>
          <a:xfrm rot="20589248">
            <a:off x="740034" y="4180525"/>
            <a:ext cx="1297085" cy="369332"/>
          </a:xfrm>
          <a:prstGeom prst="rect">
            <a:avLst/>
          </a:prstGeom>
        </p:spPr>
        <p:txBody>
          <a:bodyPr wrap="none">
            <a:spAutoFit/>
          </a:bodyPr>
          <a:lstStyle/>
          <a:p>
            <a:pPr algn="ctr">
              <a:defRPr/>
            </a:pPr>
            <a:r>
              <a:rPr lang="ru-RU" b="1" dirty="0" smtClean="0">
                <a:ln w="11430"/>
                <a:solidFill>
                  <a:srgbClr val="002060"/>
                </a:solidFill>
                <a:effectLst>
                  <a:outerShdw blurRad="50800" dist="39000" dir="5460000" algn="tl">
                    <a:srgbClr val="000000">
                      <a:alpha val="38000"/>
                    </a:srgbClr>
                  </a:outerShdw>
                </a:effectLst>
              </a:rPr>
              <a:t>Турин 2006</a:t>
            </a:r>
            <a:endParaRPr lang="ru-RU" b="1" dirty="0">
              <a:ln w="11430"/>
              <a:solidFill>
                <a:srgbClr val="002060"/>
              </a:solidFill>
              <a:effectLst>
                <a:outerShdw blurRad="50800" dist="39000" dir="5460000" algn="tl">
                  <a:srgbClr val="000000">
                    <a:alpha val="38000"/>
                  </a:srgbClr>
                </a:outerShdw>
              </a:effectLst>
            </a:endParaRPr>
          </a:p>
        </p:txBody>
      </p:sp>
      <p:sp>
        <p:nvSpPr>
          <p:cNvPr id="12" name="Прямоугольник 11"/>
          <p:cNvSpPr/>
          <p:nvPr/>
        </p:nvSpPr>
        <p:spPr>
          <a:xfrm>
            <a:off x="3500430" y="4429132"/>
            <a:ext cx="2271006" cy="369332"/>
          </a:xfrm>
          <a:prstGeom prst="rect">
            <a:avLst/>
          </a:prstGeom>
        </p:spPr>
        <p:txBody>
          <a:bodyPr wrap="none">
            <a:spAutoFit/>
          </a:bodyPr>
          <a:lstStyle/>
          <a:p>
            <a:pPr algn="ctr">
              <a:defRPr/>
            </a:pPr>
            <a:r>
              <a:rPr lang="ru-RU" b="1" dirty="0" err="1" smtClean="0">
                <a:ln w="11430"/>
                <a:solidFill>
                  <a:srgbClr val="002060"/>
                </a:solidFill>
                <a:effectLst>
                  <a:outerShdw blurRad="50800" dist="39000" dir="5460000" algn="tl">
                    <a:srgbClr val="000000">
                      <a:alpha val="38000"/>
                    </a:srgbClr>
                  </a:outerShdw>
                </a:effectLst>
              </a:rPr>
              <a:t>Солт-Лейк-Сити</a:t>
            </a:r>
            <a:r>
              <a:rPr lang="ru-RU" b="1" dirty="0" smtClean="0">
                <a:ln w="11430"/>
                <a:solidFill>
                  <a:srgbClr val="002060"/>
                </a:solidFill>
                <a:effectLst>
                  <a:outerShdw blurRad="50800" dist="39000" dir="5460000" algn="tl">
                    <a:srgbClr val="000000">
                      <a:alpha val="38000"/>
                    </a:srgbClr>
                  </a:outerShdw>
                </a:effectLst>
              </a:rPr>
              <a:t> 2002</a:t>
            </a:r>
            <a:endParaRPr lang="ru-RU" b="1" dirty="0">
              <a:ln w="11430"/>
              <a:solidFill>
                <a:srgbClr val="002060"/>
              </a:solidFill>
              <a:effectLst>
                <a:outerShdw blurRad="50800" dist="39000" dir="5460000" algn="tl">
                  <a:srgbClr val="000000">
                    <a:alpha val="38000"/>
                  </a:srgbClr>
                </a:outerShdw>
              </a:effectLst>
            </a:endParaRPr>
          </a:p>
        </p:txBody>
      </p:sp>
      <p:sp>
        <p:nvSpPr>
          <p:cNvPr id="13" name="Прямоугольник 12"/>
          <p:cNvSpPr/>
          <p:nvPr/>
        </p:nvSpPr>
        <p:spPr>
          <a:xfrm rot="761423">
            <a:off x="6801182" y="4158046"/>
            <a:ext cx="2125710" cy="369332"/>
          </a:xfrm>
          <a:prstGeom prst="rect">
            <a:avLst/>
          </a:prstGeom>
        </p:spPr>
        <p:txBody>
          <a:bodyPr wrap="none">
            <a:spAutoFit/>
          </a:bodyPr>
          <a:lstStyle/>
          <a:p>
            <a:pPr algn="ctr">
              <a:defRPr/>
            </a:pPr>
            <a:r>
              <a:rPr lang="ru-RU" b="1" dirty="0" err="1" smtClean="0">
                <a:ln w="11430"/>
                <a:solidFill>
                  <a:schemeClr val="bg1">
                    <a:lumMod val="85000"/>
                  </a:schemeClr>
                </a:solidFill>
                <a:effectLst>
                  <a:outerShdw blurRad="50800" dist="39000" dir="5460000" algn="tl">
                    <a:srgbClr val="000000">
                      <a:alpha val="38000"/>
                    </a:srgbClr>
                  </a:outerShdw>
                </a:effectLst>
              </a:rPr>
              <a:t>Лиллехаммер</a:t>
            </a:r>
            <a:r>
              <a:rPr lang="ru-RU" b="1" dirty="0" smtClean="0">
                <a:ln w="11430"/>
                <a:solidFill>
                  <a:schemeClr val="bg1">
                    <a:lumMod val="85000"/>
                  </a:schemeClr>
                </a:solidFill>
                <a:effectLst>
                  <a:outerShdw blurRad="50800" dist="39000" dir="5460000" algn="tl">
                    <a:srgbClr val="000000">
                      <a:alpha val="38000"/>
                    </a:srgbClr>
                  </a:outerShdw>
                </a:effectLst>
              </a:rPr>
              <a:t> 1994</a:t>
            </a:r>
            <a:endParaRPr lang="ru-RU" b="1" dirty="0">
              <a:ln w="11430"/>
              <a:solidFill>
                <a:schemeClr val="bg1">
                  <a:lumMod val="85000"/>
                </a:schemeClr>
              </a:solidFill>
              <a:effectLst>
                <a:outerShdw blurRad="50800" dist="39000" dir="5460000" algn="tl">
                  <a:srgbClr val="000000">
                    <a:alpha val="38000"/>
                  </a:srgbClr>
                </a:outerShdw>
              </a:effectLst>
            </a:endParaRPr>
          </a:p>
        </p:txBody>
      </p:sp>
      <p:sp>
        <p:nvSpPr>
          <p:cNvPr id="14" name="Прямоугольник 13"/>
          <p:cNvSpPr/>
          <p:nvPr/>
        </p:nvSpPr>
        <p:spPr>
          <a:xfrm rot="595319">
            <a:off x="7306780" y="1750389"/>
            <a:ext cx="1409937" cy="369332"/>
          </a:xfrm>
          <a:prstGeom prst="rect">
            <a:avLst/>
          </a:prstGeom>
        </p:spPr>
        <p:txBody>
          <a:bodyPr wrap="none">
            <a:spAutoFit/>
          </a:bodyPr>
          <a:lstStyle/>
          <a:p>
            <a:pPr algn="ctr">
              <a:defRPr/>
            </a:pPr>
            <a:r>
              <a:rPr lang="ru-RU" b="1" dirty="0" smtClean="0">
                <a:ln w="11430"/>
                <a:solidFill>
                  <a:srgbClr val="002060"/>
                </a:solidFill>
                <a:effectLst>
                  <a:outerShdw blurRad="50800" dist="39000" dir="5460000" algn="tl">
                    <a:srgbClr val="000000">
                      <a:alpha val="38000"/>
                    </a:srgbClr>
                  </a:outerShdw>
                </a:effectLst>
              </a:rPr>
              <a:t>Нагано 1998</a:t>
            </a:r>
            <a:endParaRPr lang="ru-RU" b="1" dirty="0">
              <a:ln w="11430"/>
              <a:solidFill>
                <a:srgbClr val="00206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928826"/>
          </a:xfrm>
        </p:spPr>
        <p:txBody>
          <a:bodyPr>
            <a:normAutofit fontScale="90000"/>
          </a:bodyPr>
          <a:lstStyle/>
          <a:p>
            <a:r>
              <a:rPr lang="ru-RU" b="1" dirty="0" smtClean="0">
                <a:solidFill>
                  <a:srgbClr val="C00000"/>
                </a:solidFill>
                <a:latin typeface="Bookman Old Style" pitchFamily="18" charset="0"/>
              </a:rPr>
              <a:t/>
            </a:r>
            <a:br>
              <a:rPr lang="ru-RU" b="1" dirty="0" smtClean="0">
                <a:solidFill>
                  <a:srgbClr val="C00000"/>
                </a:solidFill>
                <a:latin typeface="Bookman Old Style" pitchFamily="18" charset="0"/>
              </a:rPr>
            </a:br>
            <a:r>
              <a:rPr lang="ru-RU" b="1" dirty="0" smtClean="0">
                <a:solidFill>
                  <a:srgbClr val="002060"/>
                </a:solidFill>
                <a:latin typeface="Bookman Old Style" pitchFamily="18" charset="0"/>
              </a:rPr>
              <a:t>ТАЛИСМАНЫ   </a:t>
            </a:r>
            <a:br>
              <a:rPr lang="ru-RU" b="1" dirty="0" smtClean="0">
                <a:solidFill>
                  <a:srgbClr val="002060"/>
                </a:solidFill>
                <a:latin typeface="Bookman Old Style" pitchFamily="18" charset="0"/>
              </a:rPr>
            </a:br>
            <a:r>
              <a:rPr lang="ru-RU" sz="4000" b="1" dirty="0" smtClean="0">
                <a:solidFill>
                  <a:srgbClr val="002060"/>
                </a:solidFill>
                <a:latin typeface="Bookman Old Style" pitchFamily="18" charset="0"/>
              </a:rPr>
              <a:t>ЗИМНИХ ОЛИМПИЙСКИХ ИГР </a:t>
            </a:r>
            <a:r>
              <a:rPr lang="ru-RU" b="1" dirty="0" smtClean="0">
                <a:solidFill>
                  <a:srgbClr val="002060"/>
                </a:solidFill>
                <a:latin typeface="Bookman Old Style" pitchFamily="18" charset="0"/>
              </a:rPr>
              <a:t>СОЧИ</a:t>
            </a:r>
            <a:r>
              <a:rPr lang="ru-RU" sz="4000" b="1" dirty="0" smtClean="0">
                <a:solidFill>
                  <a:srgbClr val="002060"/>
                </a:solidFill>
                <a:latin typeface="Bookman Old Style" pitchFamily="18" charset="0"/>
              </a:rPr>
              <a:t> - </a:t>
            </a:r>
            <a:r>
              <a:rPr lang="ru-RU" b="1" dirty="0" smtClean="0">
                <a:solidFill>
                  <a:srgbClr val="002060"/>
                </a:solidFill>
                <a:latin typeface="Bookman Old Style" pitchFamily="18" charset="0"/>
              </a:rPr>
              <a:t>2014 года</a:t>
            </a:r>
            <a:r>
              <a:rPr lang="ru-RU" b="1" dirty="0" smtClean="0">
                <a:solidFill>
                  <a:srgbClr val="C00000"/>
                </a:solidFill>
                <a:latin typeface="Bookman Old Style" pitchFamily="18" charset="0"/>
              </a:rPr>
              <a:t/>
            </a:r>
            <a:br>
              <a:rPr lang="ru-RU" b="1" dirty="0" smtClean="0">
                <a:solidFill>
                  <a:srgbClr val="C00000"/>
                </a:solidFill>
                <a:latin typeface="Bookman Old Style" pitchFamily="18" charset="0"/>
              </a:rPr>
            </a:br>
            <a:endParaRPr lang="ru-RU" dirty="0"/>
          </a:p>
        </p:txBody>
      </p:sp>
      <p:pic>
        <p:nvPicPr>
          <p:cNvPr id="4" name="Picture 3"/>
          <p:cNvPicPr>
            <a:picLocks noGrp="1" noChangeAspect="1" noChangeArrowheads="1"/>
          </p:cNvPicPr>
          <p:nvPr>
            <p:ph idx="1"/>
          </p:nvPr>
        </p:nvPicPr>
        <p:blipFill>
          <a:blip r:embed="rId2"/>
          <a:srcRect/>
          <a:stretch>
            <a:fillRect/>
          </a:stretch>
        </p:blipFill>
        <p:spPr bwMode="auto">
          <a:xfrm>
            <a:off x="714348" y="2143116"/>
            <a:ext cx="7715250"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214313" y="214313"/>
            <a:ext cx="8715375" cy="6286500"/>
          </a:xfrm>
          <a:prstGeom prst="rect">
            <a:avLst/>
          </a:prstGeom>
          <a:noFill/>
          <a:ln w="9525">
            <a:noFill/>
            <a:miter lim="800000"/>
            <a:headEnd/>
            <a:tailEnd/>
          </a:ln>
        </p:spPr>
      </p:pic>
      <p:pic>
        <p:nvPicPr>
          <p:cNvPr id="3" name="Picture 6"/>
          <p:cNvPicPr>
            <a:picLocks noChangeAspect="1" noChangeArrowheads="1"/>
          </p:cNvPicPr>
          <p:nvPr/>
        </p:nvPicPr>
        <p:blipFill>
          <a:blip r:embed="rId3"/>
          <a:srcRect/>
          <a:stretch>
            <a:fillRect/>
          </a:stretch>
        </p:blipFill>
        <p:spPr bwMode="auto">
          <a:xfrm>
            <a:off x="214313" y="214313"/>
            <a:ext cx="2571750" cy="2132012"/>
          </a:xfrm>
          <a:prstGeom prst="rect">
            <a:avLst/>
          </a:prstGeom>
          <a:noFill/>
          <a:ln w="9525">
            <a:noFill/>
            <a:miter lim="800000"/>
            <a:headEnd/>
            <a:tailEnd/>
          </a:ln>
        </p:spPr>
      </p:pic>
      <p:pic>
        <p:nvPicPr>
          <p:cNvPr id="4" name="Picture 7"/>
          <p:cNvPicPr>
            <a:picLocks noChangeAspect="1" noChangeArrowheads="1"/>
          </p:cNvPicPr>
          <p:nvPr/>
        </p:nvPicPr>
        <p:blipFill>
          <a:blip r:embed="rId4"/>
          <a:srcRect/>
          <a:stretch>
            <a:fillRect/>
          </a:stretch>
        </p:blipFill>
        <p:spPr bwMode="auto">
          <a:xfrm>
            <a:off x="6500813" y="214313"/>
            <a:ext cx="2439987" cy="2130425"/>
          </a:xfrm>
          <a:prstGeom prst="rect">
            <a:avLst/>
          </a:prstGeom>
          <a:noFill/>
          <a:ln w="9525">
            <a:noFill/>
            <a:miter lim="800000"/>
            <a:headEnd/>
            <a:tailEnd/>
          </a:ln>
        </p:spPr>
      </p:pic>
      <p:sp>
        <p:nvSpPr>
          <p:cNvPr id="5" name="Прямоугольник 4"/>
          <p:cNvSpPr/>
          <p:nvPr/>
        </p:nvSpPr>
        <p:spPr>
          <a:xfrm>
            <a:off x="928662" y="5500702"/>
            <a:ext cx="7412607"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Спасибо за внимание</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85728"/>
            <a:ext cx="7858180" cy="3323987"/>
          </a:xfrm>
          <a:prstGeom prst="rect">
            <a:avLst/>
          </a:prstGeom>
        </p:spPr>
        <p:txBody>
          <a:bodyPr wrap="square">
            <a:spAutoFit/>
          </a:bodyPr>
          <a:lstStyle/>
          <a:p>
            <a:pPr algn="just">
              <a:buNone/>
            </a:pPr>
            <a:r>
              <a:rPr lang="ru-RU" sz="2400" dirty="0" smtClean="0">
                <a:latin typeface="Times New Roman" pitchFamily="18" charset="0"/>
                <a:cs typeface="Times New Roman" pitchFamily="18" charset="0"/>
              </a:rPr>
              <a:t>Особенно остро проблема "спорт и инвалиды" встала после двух мировых войн, оставивших после себя миллионы изувеченных людей. Проводившиеся по специальным методикам спортивные занятия среди инвалидов со временем перестали восприниматься исключительно как средство их реабилитации. Они стали также средством отдыха и организации досуга, в них все сильнее проявлялось соревновательное начало.</a:t>
            </a:r>
          </a:p>
          <a:p>
            <a:pPr>
              <a:buNone/>
            </a:pPr>
            <a:endParaRPr lang="ru-RU" dirty="0"/>
          </a:p>
        </p:txBody>
      </p:sp>
      <p:pic>
        <p:nvPicPr>
          <p:cNvPr id="3" name="Picture 2" descr="C:\Users\Настя\Desktop\новая папка\8b1fdd67e260ddd2edfded8e85daf123_big.jpg"/>
          <p:cNvPicPr>
            <a:picLocks noChangeAspect="1" noChangeArrowheads="1"/>
          </p:cNvPicPr>
          <p:nvPr/>
        </p:nvPicPr>
        <p:blipFill>
          <a:blip r:embed="rId2"/>
          <a:srcRect/>
          <a:stretch>
            <a:fillRect/>
          </a:stretch>
        </p:blipFill>
        <p:spPr bwMode="auto">
          <a:xfrm>
            <a:off x="428596" y="3500438"/>
            <a:ext cx="4083078" cy="2967037"/>
          </a:xfrm>
          <a:prstGeom prst="rect">
            <a:avLst/>
          </a:prstGeom>
          <a:noFill/>
        </p:spPr>
      </p:pic>
      <p:pic>
        <p:nvPicPr>
          <p:cNvPr id="4" name="Picture 3" descr="C:\Users\Настя\Desktop\новая папка\131225m.jpg"/>
          <p:cNvPicPr>
            <a:picLocks noChangeAspect="1" noChangeArrowheads="1"/>
          </p:cNvPicPr>
          <p:nvPr/>
        </p:nvPicPr>
        <p:blipFill>
          <a:blip r:embed="rId3"/>
          <a:srcRect/>
          <a:stretch>
            <a:fillRect/>
          </a:stretch>
        </p:blipFill>
        <p:spPr bwMode="auto">
          <a:xfrm>
            <a:off x="4643438" y="3500438"/>
            <a:ext cx="3816349" cy="294642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Манилова\Картинки по физкультуре\i-23.jpg"/>
          <p:cNvPicPr>
            <a:picLocks noChangeAspect="1" noChangeArrowheads="1"/>
          </p:cNvPicPr>
          <p:nvPr/>
        </p:nvPicPr>
        <p:blipFill>
          <a:blip r:embed="rId2"/>
          <a:srcRect/>
          <a:stretch>
            <a:fillRect/>
          </a:stretch>
        </p:blipFill>
        <p:spPr bwMode="auto">
          <a:xfrm>
            <a:off x="5828653" y="1785926"/>
            <a:ext cx="3172503" cy="4924424"/>
          </a:xfrm>
          <a:prstGeom prst="rect">
            <a:avLst/>
          </a:prstGeom>
          <a:noFill/>
          <a:ln w="9525">
            <a:noFill/>
            <a:miter lim="800000"/>
            <a:headEnd/>
            <a:tailEnd/>
          </a:ln>
        </p:spPr>
      </p:pic>
      <p:sp>
        <p:nvSpPr>
          <p:cNvPr id="2" name="Прямоугольник 1"/>
          <p:cNvSpPr/>
          <p:nvPr/>
        </p:nvSpPr>
        <p:spPr>
          <a:xfrm>
            <a:off x="285720" y="142852"/>
            <a:ext cx="6000792" cy="6524863"/>
          </a:xfrm>
          <a:prstGeom prst="rect">
            <a:avLst/>
          </a:prstGeom>
        </p:spPr>
        <p:txBody>
          <a:bodyPr wrap="square">
            <a:spAutoFit/>
          </a:bodyPr>
          <a:lstStyle/>
          <a:p>
            <a:pPr algn="just"/>
            <a:r>
              <a:rPr lang="ru-RU" sz="2200" dirty="0" smtClean="0">
                <a:latin typeface="Times New Roman" pitchFamily="18" charset="0"/>
                <a:cs typeface="Times New Roman" pitchFamily="18" charset="0"/>
              </a:rPr>
              <a:t>Первые </a:t>
            </a:r>
            <a:r>
              <a:rPr lang="ru-RU" sz="2200" dirty="0" err="1" smtClean="0">
                <a:latin typeface="Times New Roman" pitchFamily="18" charset="0"/>
                <a:cs typeface="Times New Roman" pitchFamily="18" charset="0"/>
              </a:rPr>
              <a:t>Параолимпийские</a:t>
            </a:r>
            <a:r>
              <a:rPr lang="ru-RU" sz="2200" dirty="0" smtClean="0">
                <a:latin typeface="Times New Roman" pitchFamily="18" charset="0"/>
                <a:cs typeface="Times New Roman" pitchFamily="18" charset="0"/>
              </a:rPr>
              <a:t> Игры прошли в 1960 в Риме — с участием 400 спортсменов из 23 стран. Постепенно растет число участников Игр, разнообразнее становится программа. В 1976 на соревнованиях в Торонто к атлетам-колясочникам (которые тогда впервые выступали на специальных "гоночных" колясках) присоединились представители других нозологических групп (в настоящее время их общее число равняется шести). В том же году в Швеции дебютировали зимние Паралимпийские Игры — с участием слепых спортсменов и </a:t>
            </a:r>
            <a:r>
              <a:rPr lang="ru-RU" sz="2200" dirty="0" err="1" smtClean="0">
                <a:latin typeface="Times New Roman" pitchFamily="18" charset="0"/>
                <a:cs typeface="Times New Roman" pitchFamily="18" charset="0"/>
              </a:rPr>
              <a:t>инвалидов-ампутантов</a:t>
            </a:r>
            <a:r>
              <a:rPr lang="ru-RU" sz="2200" dirty="0" smtClean="0">
                <a:latin typeface="Times New Roman" pitchFamily="18" charset="0"/>
                <a:cs typeface="Times New Roman" pitchFamily="18" charset="0"/>
              </a:rPr>
              <a:t>. В настоящее время участники </a:t>
            </a:r>
            <a:r>
              <a:rPr lang="ru-RU" sz="2200" dirty="0" err="1" smtClean="0">
                <a:latin typeface="Times New Roman" pitchFamily="18" charset="0"/>
                <a:cs typeface="Times New Roman" pitchFamily="18" charset="0"/>
              </a:rPr>
              <a:t>Паралимпийских</a:t>
            </a:r>
            <a:r>
              <a:rPr lang="ru-RU" sz="2200" dirty="0" smtClean="0">
                <a:latin typeface="Times New Roman" pitchFamily="18" charset="0"/>
                <a:cs typeface="Times New Roman" pitchFamily="18" charset="0"/>
              </a:rPr>
              <a:t> Игр соревнуются более чем в 20 видах спорта: стрельба из лука, пулевая стрельба, легкая и тяжелая атлетика, велоспорт, баскетбол, футбол, хоккей, лыжи, фехтование, настольный теннис и другое…</a:t>
            </a:r>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4429132"/>
            <a:ext cx="8215370" cy="1938992"/>
          </a:xfrm>
          <a:prstGeom prst="rect">
            <a:avLst/>
          </a:prstGeom>
        </p:spPr>
        <p:txBody>
          <a:bodyPr wrap="square">
            <a:spAutoFit/>
          </a:bodyPr>
          <a:lstStyle/>
          <a:p>
            <a:pPr algn="ctr"/>
            <a:r>
              <a:rPr lang="en-US" sz="2000" b="1" u="sng" dirty="0" err="1" smtClean="0">
                <a:latin typeface="Times New Roman" pitchFamily="18" charset="0"/>
                <a:cs typeface="Times New Roman" pitchFamily="18" charset="0"/>
              </a:rPr>
              <a:t>Олимпийская</a:t>
            </a:r>
            <a:r>
              <a:rPr lang="en-US" sz="2000" b="1" u="sng" dirty="0" smtClean="0">
                <a:latin typeface="Times New Roman" pitchFamily="18" charset="0"/>
                <a:cs typeface="Times New Roman" pitchFamily="18" charset="0"/>
              </a:rPr>
              <a:t> </a:t>
            </a:r>
            <a:r>
              <a:rPr lang="en-US" sz="2000" b="1" u="sng" dirty="0" err="1" smtClean="0">
                <a:latin typeface="Times New Roman" pitchFamily="18" charset="0"/>
                <a:cs typeface="Times New Roman" pitchFamily="18" charset="0"/>
              </a:rPr>
              <a:t>символика</a:t>
            </a:r>
            <a:r>
              <a:rPr lang="en-US" sz="2000" u="sng" dirty="0" smtClean="0">
                <a:latin typeface="Times New Roman" pitchFamily="18" charset="0"/>
                <a:cs typeface="Times New Roman" pitchFamily="18" charset="0"/>
              </a:rPr>
              <a:t> — </a:t>
            </a:r>
            <a:endParaRPr lang="ru-RU" sz="2000" u="sng" dirty="0" smtClean="0">
              <a:latin typeface="Times New Roman" pitchFamily="18" charset="0"/>
              <a:cs typeface="Times New Roman" pitchFamily="18" charset="0"/>
            </a:endParaRPr>
          </a:p>
          <a:p>
            <a:pPr algn="ctr"/>
            <a:r>
              <a:rPr lang="en-US" sz="2000" b="1" dirty="0" err="1" smtClean="0">
                <a:latin typeface="Times New Roman" pitchFamily="18" charset="0"/>
                <a:cs typeface="Times New Roman" pitchFamily="18" charset="0"/>
              </a:rPr>
              <a:t>это</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все</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атрибуты</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Олимпийских</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игр</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используемые</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Международным</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Олимпийским</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Комитетом</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для</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продвижения</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идеи</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Олимпийского</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движения</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во</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всём</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мире</a:t>
            </a:r>
            <a:r>
              <a:rPr lang="en-US" sz="2000" b="1" dirty="0" smtClean="0">
                <a:latin typeface="Times New Roman" pitchFamily="18" charset="0"/>
                <a:cs typeface="Times New Roman" pitchFamily="18" charset="0"/>
              </a:rPr>
              <a:t>.</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К </a:t>
            </a:r>
            <a:r>
              <a:rPr lang="en-US" sz="2000" b="1" dirty="0" err="1" smtClean="0">
                <a:latin typeface="Times New Roman" pitchFamily="18" charset="0"/>
                <a:cs typeface="Times New Roman" pitchFamily="18" charset="0"/>
              </a:rPr>
              <a:t>олимпийским</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символам</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относятся</a:t>
            </a:r>
            <a:r>
              <a:rPr lang="en-US" sz="2000" b="1" dirty="0" smtClean="0">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кольца</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гимн</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клятва</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лозунг</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медали</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огонь</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оливковая</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ветвь</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салют</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талисманы</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флаг</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эмблема</a:t>
            </a:r>
            <a:r>
              <a:rPr lang="en-US" sz="2000" b="1" dirty="0" smtClean="0">
                <a:solidFill>
                  <a:srgbClr val="FF0000"/>
                </a:solidFill>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pic>
        <p:nvPicPr>
          <p:cNvPr id="3" name="Picture 3" descr="F:\Манилова\Картинки по физкультуре\i-12.jpg"/>
          <p:cNvPicPr>
            <a:picLocks noChangeAspect="1" noChangeArrowheads="1"/>
          </p:cNvPicPr>
          <p:nvPr/>
        </p:nvPicPr>
        <p:blipFill>
          <a:blip r:embed="rId2"/>
          <a:srcRect r="55154" b="23590"/>
          <a:stretch>
            <a:fillRect/>
          </a:stretch>
        </p:blipFill>
        <p:spPr bwMode="auto">
          <a:xfrm rot="20917768">
            <a:off x="764419" y="329902"/>
            <a:ext cx="1527090" cy="3558747"/>
          </a:xfrm>
          <a:prstGeom prst="rect">
            <a:avLst/>
          </a:prstGeom>
          <a:noFill/>
          <a:ln w="9525">
            <a:noFill/>
            <a:miter lim="800000"/>
            <a:headEnd/>
            <a:tailEnd/>
          </a:ln>
        </p:spPr>
      </p:pic>
      <p:pic>
        <p:nvPicPr>
          <p:cNvPr id="4" name="Picture 4" descr="F:\Манилова\Картинки по физкультуре\i-38.jpg"/>
          <p:cNvPicPr>
            <a:picLocks noChangeAspect="1" noChangeArrowheads="1"/>
          </p:cNvPicPr>
          <p:nvPr/>
        </p:nvPicPr>
        <p:blipFill>
          <a:blip r:embed="rId3"/>
          <a:srcRect/>
          <a:stretch>
            <a:fillRect/>
          </a:stretch>
        </p:blipFill>
        <p:spPr bwMode="auto">
          <a:xfrm>
            <a:off x="3071802" y="2000240"/>
            <a:ext cx="2305050" cy="2111375"/>
          </a:xfrm>
          <a:prstGeom prst="rect">
            <a:avLst/>
          </a:prstGeom>
          <a:noFill/>
          <a:ln w="9525">
            <a:noFill/>
            <a:miter lim="800000"/>
            <a:headEnd/>
            <a:tailEnd/>
          </a:ln>
        </p:spPr>
      </p:pic>
      <p:pic>
        <p:nvPicPr>
          <p:cNvPr id="5" name="Picture 2" descr="F:\Манилова\Картинки по физкультуре\i-21.jpg"/>
          <p:cNvPicPr>
            <a:picLocks noChangeAspect="1" noChangeArrowheads="1"/>
          </p:cNvPicPr>
          <p:nvPr/>
        </p:nvPicPr>
        <p:blipFill>
          <a:blip r:embed="rId4"/>
          <a:srcRect/>
          <a:stretch>
            <a:fillRect/>
          </a:stretch>
        </p:blipFill>
        <p:spPr bwMode="auto">
          <a:xfrm rot="554425">
            <a:off x="5687708" y="529451"/>
            <a:ext cx="3154160" cy="2211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ad\Рабочий стол\АЛЬБИНА\флаг.jpg"/>
          <p:cNvPicPr>
            <a:picLocks noChangeAspect="1" noChangeArrowheads="1"/>
          </p:cNvPicPr>
          <p:nvPr/>
        </p:nvPicPr>
        <p:blipFill>
          <a:blip r:embed="rId2"/>
          <a:srcRect/>
          <a:stretch>
            <a:fillRect/>
          </a:stretch>
        </p:blipFill>
        <p:spPr bwMode="auto">
          <a:xfrm>
            <a:off x="214282" y="642918"/>
            <a:ext cx="4071966" cy="5429288"/>
          </a:xfrm>
          <a:prstGeom prst="rect">
            <a:avLst/>
          </a:prstGeom>
          <a:noFill/>
          <a:ln w="9525">
            <a:noFill/>
            <a:miter lim="800000"/>
            <a:headEnd/>
            <a:tailEnd/>
          </a:ln>
        </p:spPr>
      </p:pic>
      <p:sp>
        <p:nvSpPr>
          <p:cNvPr id="2" name="Прямоугольник 1"/>
          <p:cNvSpPr/>
          <p:nvPr/>
        </p:nvSpPr>
        <p:spPr>
          <a:xfrm>
            <a:off x="4357686" y="357166"/>
            <a:ext cx="4572000" cy="6001643"/>
          </a:xfrm>
          <a:prstGeom prst="rect">
            <a:avLst/>
          </a:prstGeom>
        </p:spPr>
        <p:txBody>
          <a:bodyPr wrap="square">
            <a:spAutoFit/>
          </a:bodyPr>
          <a:lstStyle/>
          <a:p>
            <a:pPr algn="ctr"/>
            <a:r>
              <a:rPr lang="en-US" sz="2400" b="1" dirty="0" err="1" smtClean="0">
                <a:latin typeface="Times New Roman" pitchFamily="18" charset="0"/>
                <a:cs typeface="Times New Roman" pitchFamily="18" charset="0"/>
              </a:rPr>
              <a:t>Символ</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олимпийского</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движения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представляет</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собой</a:t>
            </a:r>
            <a:r>
              <a:rPr lang="en-US" sz="2400" b="1" dirty="0" smtClean="0">
                <a:latin typeface="Times New Roman" pitchFamily="18" charset="0"/>
                <a:cs typeface="Times New Roman" pitchFamily="18" charset="0"/>
              </a:rPr>
              <a:t> </a:t>
            </a:r>
            <a:endParaRPr lang="ru-RU"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5 </a:t>
            </a:r>
            <a:r>
              <a:rPr lang="en-US" sz="2400" b="1" dirty="0" err="1" smtClean="0">
                <a:latin typeface="Times New Roman" pitchFamily="18" charset="0"/>
                <a:cs typeface="Times New Roman" pitchFamily="18" charset="0"/>
              </a:rPr>
              <a:t>переплетённых</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колец</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на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белом</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фоне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голубое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жёлтое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чёрное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зелёное</a:t>
            </a:r>
            <a:r>
              <a:rPr lang="en-US" sz="2400" b="1" dirty="0" smtClean="0">
                <a:latin typeface="Times New Roman" pitchFamily="18" charset="0"/>
                <a:cs typeface="Times New Roman" pitchFamily="18" charset="0"/>
              </a:rPr>
              <a:t> и </a:t>
            </a:r>
            <a:r>
              <a:rPr lang="en-US" sz="2400" b="1" dirty="0" err="1" smtClean="0">
                <a:latin typeface="Times New Roman" pitchFamily="18" charset="0"/>
                <a:cs typeface="Times New Roman" pitchFamily="18" charset="0"/>
              </a:rPr>
              <a:t>красное</a:t>
            </a:r>
            <a:r>
              <a:rPr lang="en-US" sz="2400" b="1" dirty="0" smtClean="0">
                <a:latin typeface="Times New Roman" pitchFamily="18" charset="0"/>
                <a:cs typeface="Times New Roman" pitchFamily="18" charset="0"/>
              </a:rPr>
              <a:t>. </a:t>
            </a:r>
            <a:endParaRPr lang="ru-RU" sz="2400" b="1" dirty="0" smtClean="0">
              <a:latin typeface="Times New Roman" pitchFamily="18" charset="0"/>
              <a:cs typeface="Times New Roman" pitchFamily="18" charset="0"/>
            </a:endParaRPr>
          </a:p>
          <a:p>
            <a:pPr algn="ctr"/>
            <a:r>
              <a:rPr lang="en-US" sz="2400" b="1" dirty="0" err="1" smtClean="0">
                <a:latin typeface="Times New Roman" pitchFamily="18" charset="0"/>
                <a:cs typeface="Times New Roman" pitchFamily="18" charset="0"/>
              </a:rPr>
              <a:t>По</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утверждению</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барона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Пьера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де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Кубертена</a:t>
            </a:r>
            <a:r>
              <a:rPr lang="ru-RU"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кольца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символизируют</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пять</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континентов</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страны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которых</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участвуют</a:t>
            </a:r>
            <a:r>
              <a:rPr lang="en-US" sz="2400" b="1" dirty="0" smtClean="0">
                <a:latin typeface="Times New Roman" pitchFamily="18" charset="0"/>
                <a:cs typeface="Times New Roman" pitchFamily="18" charset="0"/>
              </a:rPr>
              <a:t> в </a:t>
            </a:r>
            <a:r>
              <a:rPr lang="en-US" sz="2400" b="1" dirty="0" err="1" smtClean="0">
                <a:latin typeface="Times New Roman" pitchFamily="18" charset="0"/>
                <a:cs typeface="Times New Roman" pitchFamily="18" charset="0"/>
              </a:rPr>
              <a:t>олимпийском</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движении</a:t>
            </a:r>
            <a:r>
              <a:rPr lang="en-US" sz="2400" b="1" dirty="0" smtClean="0">
                <a:latin typeface="Times New Roman" pitchFamily="18" charset="0"/>
                <a:cs typeface="Times New Roman" pitchFamily="18" charset="0"/>
              </a:rPr>
              <a:t>.</a:t>
            </a:r>
            <a:br>
              <a:rPr lang="en-US" sz="2400" b="1" dirty="0" smtClean="0">
                <a:latin typeface="Times New Roman" pitchFamily="18" charset="0"/>
                <a:cs typeface="Times New Roman" pitchFamily="18" charset="0"/>
              </a:rPr>
            </a:br>
            <a:r>
              <a:rPr lang="en-US" sz="2400" b="1" dirty="0" err="1" smtClean="0">
                <a:latin typeface="Times New Roman" pitchFamily="18" charset="0"/>
                <a:cs typeface="Times New Roman" pitchFamily="18" charset="0"/>
              </a:rPr>
              <a:t>Эмблема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придумана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де</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Кубертеном</a:t>
            </a:r>
            <a:r>
              <a:rPr lang="en-US" sz="2400" b="1" dirty="0" smtClean="0">
                <a:latin typeface="Times New Roman" pitchFamily="18" charset="0"/>
                <a:cs typeface="Times New Roman" pitchFamily="18" charset="0"/>
              </a:rPr>
              <a:t> в 1913 </a:t>
            </a:r>
            <a:r>
              <a:rPr lang="en-US" sz="2400" b="1" dirty="0" err="1" smtClean="0">
                <a:latin typeface="Times New Roman" pitchFamily="18" charset="0"/>
                <a:cs typeface="Times New Roman" pitchFamily="18" charset="0"/>
              </a:rPr>
              <a:t>году</a:t>
            </a:r>
            <a:r>
              <a:rPr lang="en-US" sz="2400" b="1" dirty="0" smtClean="0">
                <a:latin typeface="Times New Roman" pitchFamily="18" charset="0"/>
                <a:cs typeface="Times New Roman" pitchFamily="18" charset="0"/>
              </a:rPr>
              <a:t> и </a:t>
            </a:r>
            <a:r>
              <a:rPr lang="en-US" sz="2400" b="1" dirty="0" err="1" smtClean="0">
                <a:latin typeface="Times New Roman" pitchFamily="18" charset="0"/>
                <a:cs typeface="Times New Roman" pitchFamily="18" charset="0"/>
              </a:rPr>
              <a:t>представлена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на</a:t>
            </a:r>
            <a:r>
              <a:rPr lang="en-US" sz="2400" b="1" dirty="0" smtClean="0">
                <a:latin typeface="Times New Roman" pitchFamily="18" charset="0"/>
                <a:cs typeface="Times New Roman" pitchFamily="18" charset="0"/>
              </a:rPr>
              <a:t> VII </a:t>
            </a:r>
            <a:r>
              <a:rPr lang="en-US" sz="2400" b="1" dirty="0" err="1" smtClean="0">
                <a:latin typeface="Times New Roman" pitchFamily="18" charset="0"/>
                <a:cs typeface="Times New Roman" pitchFamily="18" charset="0"/>
              </a:rPr>
              <a:t>летних</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Олимпийских</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играх</a:t>
            </a:r>
            <a:r>
              <a:rPr lang="en-US" sz="2400" b="1" dirty="0" smtClean="0">
                <a:latin typeface="Times New Roman" pitchFamily="18" charset="0"/>
                <a:cs typeface="Times New Roman" pitchFamily="18" charset="0"/>
              </a:rPr>
              <a:t> в </a:t>
            </a:r>
            <a:r>
              <a:rPr lang="en-US" sz="2400" b="1" dirty="0" err="1" smtClean="0">
                <a:latin typeface="Times New Roman" pitchFamily="18" charset="0"/>
                <a:cs typeface="Times New Roman" pitchFamily="18" charset="0"/>
              </a:rPr>
              <a:t>Антверпене</a:t>
            </a:r>
            <a:r>
              <a:rPr lang="en-US" sz="2400" b="1" dirty="0" smtClean="0">
                <a:latin typeface="Times New Roman" pitchFamily="18" charset="0"/>
                <a:cs typeface="Times New Roman" pitchFamily="18" charset="0"/>
              </a:rPr>
              <a:t> в 1920 </a:t>
            </a:r>
            <a:r>
              <a:rPr lang="en-US" sz="2400" b="1" dirty="0" err="1" smtClean="0">
                <a:latin typeface="Times New Roman" pitchFamily="18" charset="0"/>
                <a:cs typeface="Times New Roman" pitchFamily="18" charset="0"/>
              </a:rPr>
              <a:t>году</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5 из 6">
            <a:hlinkClick r:id="rId2"/>
          </p:cNvPr>
          <p:cNvPicPr>
            <a:picLocks noChangeAspect="1" noChangeArrowheads="1"/>
          </p:cNvPicPr>
          <p:nvPr/>
        </p:nvPicPr>
        <p:blipFill>
          <a:blip r:embed="rId3"/>
          <a:srcRect/>
          <a:stretch>
            <a:fillRect/>
          </a:stretch>
        </p:blipFill>
        <p:spPr bwMode="auto">
          <a:xfrm>
            <a:off x="5000628" y="285728"/>
            <a:ext cx="3889375" cy="5164137"/>
          </a:xfrm>
          <a:prstGeom prst="rect">
            <a:avLst/>
          </a:prstGeom>
          <a:noFill/>
          <a:ln w="9525">
            <a:noFill/>
            <a:miter lim="800000"/>
            <a:headEnd/>
            <a:tailEnd/>
          </a:ln>
        </p:spPr>
      </p:pic>
      <p:sp>
        <p:nvSpPr>
          <p:cNvPr id="3" name="Прямоугольник 2"/>
          <p:cNvSpPr/>
          <p:nvPr/>
        </p:nvSpPr>
        <p:spPr>
          <a:xfrm>
            <a:off x="285720" y="214290"/>
            <a:ext cx="4572000" cy="6109365"/>
          </a:xfrm>
          <a:prstGeom prst="rect">
            <a:avLst/>
          </a:prstGeom>
        </p:spPr>
        <p:txBody>
          <a:bodyPr wrap="square">
            <a:spAutoFit/>
          </a:bodyPr>
          <a:lstStyle/>
          <a:p>
            <a:pPr>
              <a:buFont typeface="Wingdings" pitchFamily="2" charset="2"/>
              <a:buChar char="v"/>
              <a:defRPr/>
            </a:pPr>
            <a:r>
              <a:rPr lang="ru-RU" sz="2300" dirty="0" smtClean="0">
                <a:latin typeface="Times New Roman" pitchFamily="18" charset="0"/>
                <a:cs typeface="Times New Roman" pitchFamily="18" charset="0"/>
              </a:rPr>
              <a:t>Инвалиды с повреждениями опорно-двигательного аппарата стали активно приобщаться к занятиям спортом только после второй мировой войны.</a:t>
            </a:r>
          </a:p>
          <a:p>
            <a:pPr>
              <a:defRPr/>
            </a:pPr>
            <a:endParaRPr lang="ru-RU" sz="2300" dirty="0" smtClean="0">
              <a:latin typeface="Times New Roman" pitchFamily="18" charset="0"/>
              <a:cs typeface="Times New Roman" pitchFamily="18" charset="0"/>
            </a:endParaRPr>
          </a:p>
          <a:p>
            <a:pPr>
              <a:buFont typeface="Wingdings" pitchFamily="2" charset="2"/>
              <a:buChar char="v"/>
              <a:defRPr/>
            </a:pPr>
            <a:r>
              <a:rPr lang="ru-RU" sz="2300" dirty="0" smtClean="0">
                <a:latin typeface="Times New Roman" pitchFamily="18" charset="0"/>
                <a:cs typeface="Times New Roman" pitchFamily="18" charset="0"/>
              </a:rPr>
              <a:t>  Возникновение видов спорта, в которых они  могли участвовать , связывают с именем английского нейрохирурга Людвига </a:t>
            </a:r>
            <a:r>
              <a:rPr lang="ru-RU" sz="2300" dirty="0" err="1" smtClean="0">
                <a:latin typeface="Times New Roman" pitchFamily="18" charset="0"/>
                <a:cs typeface="Times New Roman" pitchFamily="18" charset="0"/>
              </a:rPr>
              <a:t>Гуттмана</a:t>
            </a:r>
            <a:r>
              <a:rPr lang="ru-RU" sz="2300" dirty="0" smtClean="0">
                <a:latin typeface="Times New Roman" pitchFamily="18" charset="0"/>
                <a:cs typeface="Times New Roman" pitchFamily="18" charset="0"/>
              </a:rPr>
              <a:t> . </a:t>
            </a:r>
          </a:p>
          <a:p>
            <a:pPr>
              <a:defRPr/>
            </a:pPr>
            <a:endParaRPr lang="ru-RU" sz="2300" dirty="0" smtClean="0">
              <a:latin typeface="Times New Roman" pitchFamily="18" charset="0"/>
              <a:cs typeface="Times New Roman" pitchFamily="18" charset="0"/>
            </a:endParaRPr>
          </a:p>
          <a:p>
            <a:pPr>
              <a:buFont typeface="Wingdings" pitchFamily="2" charset="2"/>
              <a:buChar char="v"/>
              <a:defRPr/>
            </a:pPr>
            <a:r>
              <a:rPr lang="ru-RU" sz="2300" dirty="0" smtClean="0">
                <a:latin typeface="Times New Roman" pitchFamily="18" charset="0"/>
                <a:cs typeface="Times New Roman" pitchFamily="18" charset="0"/>
              </a:rPr>
              <a:t>  Он, преодолевая вековые стереотипы по отношению к людям с физическими недостатками, ввёл спорт в процесс реабилитации больных с повреждениями спинного мозга.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571480"/>
            <a:ext cx="4143404" cy="2308324"/>
          </a:xfrm>
          <a:prstGeom prst="rect">
            <a:avLst/>
          </a:prstGeom>
        </p:spPr>
        <p:txBody>
          <a:bodyPr wrap="square">
            <a:spAutoFit/>
          </a:bodyPr>
          <a:lstStyle/>
          <a:p>
            <a:pPr algn="ctr"/>
            <a:r>
              <a:rPr lang="ru-RU" sz="2400" dirty="0" smtClean="0">
                <a:latin typeface="Times New Roman" pitchFamily="18" charset="0"/>
                <a:cs typeface="Times New Roman" pitchFamily="18" charset="0"/>
              </a:rPr>
              <a:t>Успешное проведение  первых   зимних   Игр  позволило организовать вторые  </a:t>
            </a:r>
            <a:r>
              <a:rPr lang="ru-RU" sz="2400" dirty="0" err="1" smtClean="0">
                <a:latin typeface="Times New Roman" pitchFamily="18" charset="0"/>
                <a:cs typeface="Times New Roman" pitchFamily="18" charset="0"/>
              </a:rPr>
              <a:t>паралимпийские</a:t>
            </a:r>
            <a:r>
              <a:rPr lang="ru-RU" sz="2400" dirty="0" smtClean="0">
                <a:latin typeface="Times New Roman" pitchFamily="18" charset="0"/>
                <a:cs typeface="Times New Roman" pitchFamily="18" charset="0"/>
              </a:rPr>
              <a:t>  </a:t>
            </a:r>
          </a:p>
          <a:p>
            <a:pPr algn="ctr"/>
            <a:r>
              <a:rPr lang="ru-RU" sz="2400" dirty="0" smtClean="0">
                <a:latin typeface="Times New Roman" pitchFamily="18" charset="0"/>
                <a:cs typeface="Times New Roman" pitchFamily="18" charset="0"/>
              </a:rPr>
              <a:t>соревнования в 1980 г. в городе </a:t>
            </a:r>
            <a:r>
              <a:rPr lang="ru-RU" sz="2400" dirty="0" err="1" smtClean="0">
                <a:latin typeface="Times New Roman" pitchFamily="18" charset="0"/>
                <a:cs typeface="Times New Roman" pitchFamily="18" charset="0"/>
              </a:rPr>
              <a:t>Гейло</a:t>
            </a:r>
            <a:r>
              <a:rPr lang="ru-RU" sz="2400" dirty="0" smtClean="0">
                <a:latin typeface="Times New Roman" pitchFamily="18" charset="0"/>
                <a:cs typeface="Times New Roman" pitchFamily="18" charset="0"/>
              </a:rPr>
              <a:t> (Норвегия). </a:t>
            </a:r>
          </a:p>
        </p:txBody>
      </p:sp>
      <p:sp>
        <p:nvSpPr>
          <p:cNvPr id="3" name="Прямоугольник 2"/>
          <p:cNvSpPr/>
          <p:nvPr/>
        </p:nvSpPr>
        <p:spPr>
          <a:xfrm>
            <a:off x="5000628" y="3429000"/>
            <a:ext cx="3929058" cy="2923877"/>
          </a:xfrm>
          <a:prstGeom prst="rect">
            <a:avLst/>
          </a:prstGeom>
        </p:spPr>
        <p:txBody>
          <a:bodyPr wrap="square">
            <a:spAutoFit/>
          </a:bodyPr>
          <a:lstStyle/>
          <a:p>
            <a:pPr algn="ctr">
              <a:buClr>
                <a:schemeClr val="bg2">
                  <a:lumMod val="60000"/>
                  <a:lumOff val="40000"/>
                </a:schemeClr>
              </a:buClr>
              <a:defRPr/>
            </a:pPr>
            <a:r>
              <a:rPr lang="ru-RU" sz="2400" dirty="0" smtClean="0">
                <a:latin typeface="Times New Roman" pitchFamily="18" charset="0"/>
                <a:cs typeface="Times New Roman" pitchFamily="18" charset="0"/>
              </a:rPr>
              <a:t>Скоростной спуск на санях проводился как показательные выступления. </a:t>
            </a:r>
          </a:p>
          <a:p>
            <a:pPr algn="ctr">
              <a:buClr>
                <a:schemeClr val="bg2">
                  <a:lumMod val="60000"/>
                  <a:lumOff val="40000"/>
                </a:schemeClr>
              </a:buClr>
              <a:defRPr/>
            </a:pP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паралимпийских</a:t>
            </a:r>
            <a:r>
              <a:rPr lang="ru-RU" sz="2400" dirty="0" smtClean="0">
                <a:latin typeface="Times New Roman" pitchFamily="18" charset="0"/>
                <a:cs typeface="Times New Roman" pitchFamily="18" charset="0"/>
              </a:rPr>
              <a:t> стартах приняли участие спортсмены всех групп инвалидности. </a:t>
            </a:r>
          </a:p>
          <a:p>
            <a:pPr>
              <a:defRPr/>
            </a:pP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pic>
        <p:nvPicPr>
          <p:cNvPr id="4" name="Picture 4" descr="C:\Documents and Settings\ad\Рабочий стол\ЗЛАТА\3.jpg"/>
          <p:cNvPicPr>
            <a:picLocks noChangeAspect="1" noChangeArrowheads="1"/>
          </p:cNvPicPr>
          <p:nvPr/>
        </p:nvPicPr>
        <p:blipFill>
          <a:blip r:embed="rId2"/>
          <a:srcRect/>
          <a:stretch>
            <a:fillRect/>
          </a:stretch>
        </p:blipFill>
        <p:spPr bwMode="auto">
          <a:xfrm>
            <a:off x="285720" y="3429000"/>
            <a:ext cx="3887788" cy="2954338"/>
          </a:xfrm>
          <a:prstGeom prst="rect">
            <a:avLst/>
          </a:prstGeom>
          <a:noFill/>
          <a:ln w="9525">
            <a:noFill/>
            <a:miter lim="800000"/>
            <a:headEnd/>
            <a:tailEnd/>
          </a:ln>
        </p:spPr>
      </p:pic>
      <p:pic>
        <p:nvPicPr>
          <p:cNvPr id="5" name="Picture 3" descr="C:\Documents and Settings\ad\Рабочий стол\ЗЛАТА\1.jpg"/>
          <p:cNvPicPr>
            <a:picLocks noChangeAspect="1" noChangeArrowheads="1"/>
          </p:cNvPicPr>
          <p:nvPr/>
        </p:nvPicPr>
        <p:blipFill>
          <a:blip r:embed="rId3"/>
          <a:srcRect/>
          <a:stretch>
            <a:fillRect/>
          </a:stretch>
        </p:blipFill>
        <p:spPr bwMode="auto">
          <a:xfrm>
            <a:off x="4857752" y="285728"/>
            <a:ext cx="3907032"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357166"/>
            <a:ext cx="4786346" cy="2492990"/>
          </a:xfrm>
          <a:prstGeom prst="rect">
            <a:avLst/>
          </a:prstGeom>
        </p:spPr>
        <p:txBody>
          <a:bodyPr wrap="square">
            <a:spAutoFit/>
          </a:bodyPr>
          <a:lstStyle/>
          <a:p>
            <a:pPr>
              <a:buFont typeface="Wingdings" pitchFamily="2" charset="2"/>
              <a:buChar char="v"/>
            </a:pPr>
            <a:r>
              <a:rPr lang="ru-RU" sz="2600" dirty="0" smtClean="0">
                <a:latin typeface="Times New Roman" pitchFamily="18" charset="0"/>
                <a:cs typeface="Times New Roman" pitchFamily="18" charset="0"/>
              </a:rPr>
              <a:t>III  зимние   Паралимпийские</a:t>
            </a:r>
          </a:p>
          <a:p>
            <a:r>
              <a:rPr lang="ru-RU" sz="2600" dirty="0" smtClean="0">
                <a:latin typeface="Times New Roman" pitchFamily="18" charset="0"/>
                <a:cs typeface="Times New Roman" pitchFamily="18" charset="0"/>
              </a:rPr>
              <a:t>игры  были проведены в Инсбруке (Австрия) в 1984 г. Впервые 30 мужчин на трех лыжах приняли участие в гигантском слаломе. </a:t>
            </a:r>
          </a:p>
        </p:txBody>
      </p:sp>
      <p:pic>
        <p:nvPicPr>
          <p:cNvPr id="3" name="Picture 4" descr="http://photo.sportcom.ru/images/origin/42908.jpeg"/>
          <p:cNvPicPr>
            <a:picLocks noChangeAspect="1" noChangeArrowheads="1"/>
          </p:cNvPicPr>
          <p:nvPr/>
        </p:nvPicPr>
        <p:blipFill>
          <a:blip r:embed="rId2"/>
          <a:srcRect/>
          <a:stretch>
            <a:fillRect/>
          </a:stretch>
        </p:blipFill>
        <p:spPr bwMode="auto">
          <a:xfrm>
            <a:off x="214282" y="3286124"/>
            <a:ext cx="4708525" cy="3286148"/>
          </a:xfrm>
          <a:prstGeom prst="rect">
            <a:avLst/>
          </a:prstGeom>
          <a:noFill/>
          <a:ln w="9525">
            <a:noFill/>
            <a:miter lim="800000"/>
            <a:headEnd/>
            <a:tailEnd/>
          </a:ln>
        </p:spPr>
      </p:pic>
      <p:pic>
        <p:nvPicPr>
          <p:cNvPr id="4" name="Picture 2" descr="C:\Documents and Settings\ad\Рабочий стол\ЗЛАТА\2.jpg"/>
          <p:cNvPicPr>
            <a:picLocks noChangeAspect="1" noChangeArrowheads="1"/>
          </p:cNvPicPr>
          <p:nvPr/>
        </p:nvPicPr>
        <p:blipFill>
          <a:blip r:embed="rId3"/>
          <a:srcRect/>
          <a:stretch>
            <a:fillRect/>
          </a:stretch>
        </p:blipFill>
        <p:spPr bwMode="auto">
          <a:xfrm>
            <a:off x="5000628" y="142852"/>
            <a:ext cx="3857625" cy="2900621"/>
          </a:xfrm>
          <a:prstGeom prst="rect">
            <a:avLst/>
          </a:prstGeom>
          <a:noFill/>
          <a:ln w="9525">
            <a:noFill/>
            <a:miter lim="800000"/>
            <a:headEnd/>
            <a:tailEnd/>
          </a:ln>
        </p:spPr>
      </p:pic>
      <p:pic>
        <p:nvPicPr>
          <p:cNvPr id="5" name="Picture 2" descr="Картинка 43 из 231">
            <a:hlinkClick r:id="rId4"/>
          </p:cNvPr>
          <p:cNvPicPr>
            <a:picLocks noChangeAspect="1" noChangeArrowheads="1"/>
          </p:cNvPicPr>
          <p:nvPr/>
        </p:nvPicPr>
        <p:blipFill>
          <a:blip r:embed="rId5"/>
          <a:srcRect/>
          <a:stretch>
            <a:fillRect/>
          </a:stretch>
        </p:blipFill>
        <p:spPr bwMode="auto">
          <a:xfrm>
            <a:off x="5357818" y="3214686"/>
            <a:ext cx="3429024" cy="3292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1340</Words>
  <PresentationFormat>Экран (4:3)</PresentationFormat>
  <Paragraphs>116</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 Горные лыжи  </vt:lpstr>
      <vt:lpstr>Слайд 17</vt:lpstr>
      <vt:lpstr>Следж Хоккей </vt:lpstr>
      <vt:lpstr>Кёрлинг  </vt:lpstr>
      <vt:lpstr>Герои Паралимпиады – 2010</vt:lpstr>
      <vt:lpstr>Слайд 21</vt:lpstr>
      <vt:lpstr>Слайд 22</vt:lpstr>
      <vt:lpstr>Слайд 23</vt:lpstr>
      <vt:lpstr> ТАЛИСМАНЫ    ЗИМНИХ ОЛИМПИЙСКИХ ИГР СОЧИ - 2014 года </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Учитель</dc:creator>
  <cp:lastModifiedBy>Учитель</cp:lastModifiedBy>
  <cp:revision>54</cp:revision>
  <dcterms:created xsi:type="dcterms:W3CDTF">2013-11-11T11:41:16Z</dcterms:created>
  <dcterms:modified xsi:type="dcterms:W3CDTF">2013-11-22T12:10:57Z</dcterms:modified>
</cp:coreProperties>
</file>