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7"/>
  </p:handoutMasterIdLst>
  <p:sldIdLst>
    <p:sldId id="256" r:id="rId2"/>
    <p:sldId id="261" r:id="rId3"/>
    <p:sldId id="263" r:id="rId4"/>
    <p:sldId id="262" r:id="rId5"/>
    <p:sldId id="265" r:id="rId6"/>
    <p:sldId id="266" r:id="rId7"/>
    <p:sldId id="267" r:id="rId8"/>
    <p:sldId id="268" r:id="rId9"/>
    <p:sldId id="272" r:id="rId10"/>
    <p:sldId id="275" r:id="rId11"/>
    <p:sldId id="271" r:id="rId12"/>
    <p:sldId id="277" r:id="rId13"/>
    <p:sldId id="274" r:id="rId14"/>
    <p:sldId id="276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4"/>
    <a:srgbClr val="385592"/>
    <a:srgbClr val="FFFFFF"/>
    <a:srgbClr val="173A8D"/>
    <a:srgbClr val="D6DEEA"/>
    <a:srgbClr val="9F9289"/>
    <a:srgbClr val="E2DEDB"/>
    <a:srgbClr val="F1F1F1"/>
    <a:srgbClr val="3A5896"/>
    <a:srgbClr val="1D3C7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BD9794-A4CC-42D0-9A65-24C6B9EF4076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BD9794-A4CC-42D0-9A65-24C6B9EF4076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5" b="4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mtdata.ru/u8/photo4A10/20628690143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2"/>
            <a:ext cx="9144000" cy="685413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52914" y="1682496"/>
            <a:ext cx="4296229" cy="287499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51817" y="3157728"/>
            <a:ext cx="4640366" cy="1414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0"/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Профессиональная проба по профессии</a:t>
            </a:r>
          </a:p>
          <a:p>
            <a:r>
              <a:rPr lang="ru-RU" sz="4000" b="1" dirty="0" smtClean="0">
                <a:ln w="0"/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КУЛИНАР</a:t>
            </a:r>
          </a:p>
          <a:p>
            <a:r>
              <a:rPr lang="ru-RU" sz="3000" b="1" dirty="0" smtClean="0">
                <a:ln w="0"/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Выполнила: учитель </a:t>
            </a:r>
            <a:r>
              <a:rPr lang="ru-RU" sz="3000" b="1" dirty="0" err="1" smtClean="0">
                <a:ln w="0"/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Белеванцева</a:t>
            </a:r>
            <a:r>
              <a:rPr lang="ru-RU" sz="3000" b="1" dirty="0" smtClean="0">
                <a:ln w="0"/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О.Н.</a:t>
            </a:r>
            <a:endParaRPr lang="en-US" sz="3000" b="1" dirty="0">
              <a:ln w="0"/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7491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знаниям специалиста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gray">
          <a:xfrm>
            <a:off x="1094232" y="948627"/>
            <a:ext cx="4222750" cy="719137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884865" y="869061"/>
            <a:ext cx="1098550" cy="1001713"/>
            <a:chOff x="1488" y="1968"/>
            <a:chExt cx="432" cy="432"/>
          </a:xfrm>
        </p:grpSpPr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48" name="Oval 27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FF9999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Freeform 2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Text Box 29"/>
            <p:cNvSpPr txBox="1">
              <a:spLocks noChangeArrowheads="1"/>
            </p:cNvSpPr>
            <p:nvPr/>
          </p:nvSpPr>
          <p:spPr bwMode="gray">
            <a:xfrm>
              <a:off x="1618" y="2067"/>
              <a:ext cx="167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A</a:t>
              </a:r>
            </a:p>
          </p:txBody>
        </p:sp>
      </p:grp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316992" y="975360"/>
            <a:ext cx="459638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Базовые знания: Математика и естествознание.</a:t>
            </a:r>
            <a:endParaRPr lang="en-US" dirty="0" smtClean="0"/>
          </a:p>
          <a:p>
            <a:pPr algn="r"/>
            <a:r>
              <a:rPr lang="ru-RU" dirty="0" smtClean="0"/>
              <a:t>Знания о: Физиологии питания,  </a:t>
            </a:r>
            <a:endParaRPr lang="en-US" b="1" dirty="0"/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gray">
          <a:xfrm>
            <a:off x="984504" y="1797495"/>
            <a:ext cx="4665663" cy="719137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544757" y="1630426"/>
            <a:ext cx="1087437" cy="1006475"/>
            <a:chOff x="3938" y="1968"/>
            <a:chExt cx="430" cy="437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55" name="Oval 1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3B1FD"/>
                  </a:gs>
                  <a:gs pos="100000">
                    <a:srgbClr val="93B1FD">
                      <a:gamma/>
                      <a:shade val="3019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1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3B1F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Text Box 15"/>
            <p:cNvSpPr txBox="1">
              <a:spLocks noChangeArrowheads="1"/>
            </p:cNvSpPr>
            <p:nvPr/>
          </p:nvSpPr>
          <p:spPr bwMode="gray">
            <a:xfrm>
              <a:off x="4067" y="2074"/>
              <a:ext cx="166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B</a:t>
              </a:r>
            </a:p>
          </p:txBody>
        </p:sp>
      </p:grp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890016" y="1950720"/>
            <a:ext cx="46603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Составе пищи и её калорийности</a:t>
            </a:r>
            <a:endParaRPr lang="en-US" b="1" dirty="0"/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gray">
          <a:xfrm>
            <a:off x="1008888" y="2657857"/>
            <a:ext cx="5686425" cy="85344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6249607" y="2493645"/>
            <a:ext cx="1098550" cy="1012825"/>
            <a:chOff x="3552" y="3339"/>
            <a:chExt cx="412" cy="392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62" name="Oval 2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99CC00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Freeform 2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CC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Text Box 22"/>
            <p:cNvSpPr txBox="1">
              <a:spLocks noChangeArrowheads="1"/>
            </p:cNvSpPr>
            <p:nvPr/>
          </p:nvSpPr>
          <p:spPr bwMode="gray">
            <a:xfrm>
              <a:off x="3689" y="3427"/>
              <a:ext cx="152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C</a:t>
              </a:r>
            </a:p>
          </p:txBody>
        </p:sp>
      </p:grp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3755136" y="2743200"/>
            <a:ext cx="2569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Хранении продуктов</a:t>
            </a:r>
            <a:endParaRPr lang="en-US" b="1" dirty="0"/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gray">
          <a:xfrm>
            <a:off x="1545336" y="4861751"/>
            <a:ext cx="6392863" cy="719137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7236016" y="4538853"/>
            <a:ext cx="1103312" cy="1019175"/>
            <a:chOff x="2016" y="1920"/>
            <a:chExt cx="1680" cy="1680"/>
          </a:xfrm>
        </p:grpSpPr>
        <p:sp>
          <p:nvSpPr>
            <p:cNvPr id="67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" name="Text Box 8"/>
          <p:cNvSpPr txBox="1">
            <a:spLocks noChangeArrowheads="1"/>
          </p:cNvSpPr>
          <p:nvPr/>
        </p:nvSpPr>
        <p:spPr bwMode="gray">
          <a:xfrm>
            <a:off x="7488238" y="4523232"/>
            <a:ext cx="4365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</a:t>
            </a:r>
          </a:p>
        </p:txBody>
      </p:sp>
      <p:sp>
        <p:nvSpPr>
          <p:cNvPr id="70" name="Text Box 33"/>
          <p:cNvSpPr txBox="1">
            <a:spLocks noChangeArrowheads="1"/>
          </p:cNvSpPr>
          <p:nvPr/>
        </p:nvSpPr>
        <p:spPr bwMode="auto">
          <a:xfrm>
            <a:off x="4425696" y="4840224"/>
            <a:ext cx="2508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Эксплуатации оборудования</a:t>
            </a:r>
            <a:endParaRPr lang="en-US" b="1" dirty="0"/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gray">
          <a:xfrm>
            <a:off x="3953256" y="5721795"/>
            <a:ext cx="4222750" cy="719137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r"/>
            <a:endParaRPr lang="en-US" b="1" dirty="0"/>
          </a:p>
        </p:txBody>
      </p: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7792657" y="5495925"/>
            <a:ext cx="1098550" cy="1001713"/>
            <a:chOff x="1488" y="1968"/>
            <a:chExt cx="432" cy="432"/>
          </a:xfrm>
        </p:grpSpPr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39" name="Oval 27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FF9999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2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Text Box 29"/>
            <p:cNvSpPr txBox="1">
              <a:spLocks noChangeArrowheads="1"/>
            </p:cNvSpPr>
            <p:nvPr/>
          </p:nvSpPr>
          <p:spPr bwMode="gray">
            <a:xfrm>
              <a:off x="1618" y="2067"/>
              <a:ext cx="151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F</a:t>
              </a:r>
              <a:endPara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41" name="Text Box 33"/>
          <p:cNvSpPr txBox="1">
            <a:spLocks noChangeArrowheads="1"/>
          </p:cNvSpPr>
          <p:nvPr/>
        </p:nvSpPr>
        <p:spPr bwMode="auto">
          <a:xfrm>
            <a:off x="3950208" y="5839968"/>
            <a:ext cx="38404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 </a:t>
            </a:r>
            <a:endParaRPr lang="en-US" b="1" dirty="0"/>
          </a:p>
        </p:txBody>
      </p:sp>
      <p:pic>
        <p:nvPicPr>
          <p:cNvPr id="22530" name="Picture 2" descr="https://i9.photo.2gis.com/images/branch/3/422212495751374_7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21024"/>
            <a:ext cx="4109765" cy="3236976"/>
          </a:xfrm>
          <a:prstGeom prst="rect">
            <a:avLst/>
          </a:prstGeom>
          <a:noFill/>
        </p:spPr>
      </p:pic>
      <p:sp>
        <p:nvSpPr>
          <p:cNvPr id="42" name="Text Box 33"/>
          <p:cNvSpPr txBox="1">
            <a:spLocks noChangeArrowheads="1"/>
          </p:cNvSpPr>
          <p:nvPr/>
        </p:nvSpPr>
        <p:spPr bwMode="auto">
          <a:xfrm>
            <a:off x="5340096" y="5779008"/>
            <a:ext cx="2353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Правила составления меню</a:t>
            </a:r>
            <a:endParaRPr lang="en-US" b="1" dirty="0"/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2356104" y="3645408"/>
            <a:ext cx="4665663" cy="816864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11"/>
          <p:cNvGrpSpPr>
            <a:grpSpLocks/>
          </p:cNvGrpSpPr>
          <p:nvPr/>
        </p:nvGrpSpPr>
        <p:grpSpPr bwMode="auto">
          <a:xfrm>
            <a:off x="6745669" y="3428746"/>
            <a:ext cx="1087437" cy="1006475"/>
            <a:chOff x="3938" y="1968"/>
            <a:chExt cx="430" cy="437"/>
          </a:xfrm>
        </p:grpSpPr>
        <p:grpSp>
          <p:nvGrpSpPr>
            <p:cNvPr id="46" name="Group 1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53" name="Oval 1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3B1FD"/>
                  </a:gs>
                  <a:gs pos="100000">
                    <a:srgbClr val="93B1FD">
                      <a:gamma/>
                      <a:shade val="3019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3B1F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" name="Text Box 15"/>
            <p:cNvSpPr txBox="1">
              <a:spLocks noChangeArrowheads="1"/>
            </p:cNvSpPr>
            <p:nvPr/>
          </p:nvSpPr>
          <p:spPr bwMode="gray">
            <a:xfrm>
              <a:off x="4067" y="2074"/>
              <a:ext cx="174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D</a:t>
              </a:r>
              <a:endPara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60" name="Text Box 32"/>
          <p:cNvSpPr txBox="1">
            <a:spLocks noChangeArrowheads="1"/>
          </p:cNvSpPr>
          <p:nvPr/>
        </p:nvSpPr>
        <p:spPr bwMode="auto">
          <a:xfrm>
            <a:off x="3907536" y="3718560"/>
            <a:ext cx="25694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Технологии приготовления изделий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ВАЖНЫЕ КАЧЕСТВА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gray">
          <a:xfrm>
            <a:off x="768096" y="999744"/>
            <a:ext cx="7595616" cy="5218176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597408" y="1133856"/>
            <a:ext cx="7656576" cy="50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Повар должен любить готовить.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Ему необходимы хорошая память, в том числе вкусовая, творческое воображение, тонкий вкус и обоняние.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Хорошая координация движений (на уровне рук), глазомер, воспроизводящее воображение (способность, глядя на рецепт, представить внешний вид и вкус блюда), ответственность, честность.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Повару нужна физическая выносливость. При поточном производстве приходится работать в высоком темпе, а если на производстве нет автоматизации, это означает большие физические нагрузки.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Повару приходится работать на ногах, зачастую в жаре, при высокой влажности.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216176" y="3316394"/>
            <a:ext cx="847910" cy="671771"/>
            <a:chOff x="3599" y="3346"/>
            <a:chExt cx="318" cy="260"/>
          </a:xfrm>
        </p:grpSpPr>
        <p:sp>
          <p:nvSpPr>
            <p:cNvPr id="63" name="Freeform 21"/>
            <p:cNvSpPr>
              <a:spLocks/>
            </p:cNvSpPr>
            <p:nvPr/>
          </p:nvSpPr>
          <p:spPr bwMode="gray">
            <a:xfrm>
              <a:off x="3599" y="3346"/>
              <a:ext cx="318" cy="14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2"/>
            <p:cNvSpPr txBox="1">
              <a:spLocks noChangeArrowheads="1"/>
            </p:cNvSpPr>
            <p:nvPr/>
          </p:nvSpPr>
          <p:spPr bwMode="gray">
            <a:xfrm>
              <a:off x="3689" y="3427"/>
              <a:ext cx="6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 noChangeArrowheads="1"/>
          </p:cNvSpPr>
          <p:nvPr/>
        </p:nvSpPr>
        <p:spPr bwMode="gray">
          <a:xfrm>
            <a:off x="656773" y="5725886"/>
            <a:ext cx="4764314" cy="740228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gray">
          <a:xfrm>
            <a:off x="580571" y="4161290"/>
            <a:ext cx="4614863" cy="860653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2607"/>
            <a:ext cx="7886699" cy="1782935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в Белгороде можно получить образование по специальности повар, технолог общественного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питания?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438911" y="5631543"/>
            <a:ext cx="52361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cap="all" dirty="0" smtClean="0"/>
              <a:t>БЕЛГОРОДСКИЙ ТЕХНИКУМ ОБЩЕСТВЕННОГО ПИТАНИЯ</a:t>
            </a:r>
          </a:p>
          <a:p>
            <a:r>
              <a:rPr lang="ru-RU" sz="1000" dirty="0" smtClean="0"/>
              <a:t>Проще всего – получить средне – специальное образование.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cap="all" dirty="0"/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711200" y="4441371"/>
            <a:ext cx="43542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/>
            <a:r>
              <a:rPr lang="ru-RU" b="1" dirty="0" smtClean="0"/>
              <a:t>БЕЛГОРОДСКИЙ ТЕХНИКУМ ПРОМЫШЛЕННОСТИ И СФЕРЫ УСЛУГ</a:t>
            </a:r>
            <a:endParaRPr lang="ru-RU" b="1" dirty="0"/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gray">
          <a:xfrm>
            <a:off x="983344" y="3323771"/>
            <a:ext cx="4764314" cy="682172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594384" y="3609002"/>
            <a:ext cx="847910" cy="671771"/>
            <a:chOff x="3599" y="3346"/>
            <a:chExt cx="318" cy="260"/>
          </a:xfrm>
        </p:grpSpPr>
        <p:sp>
          <p:nvSpPr>
            <p:cNvPr id="63" name="Freeform 21"/>
            <p:cNvSpPr>
              <a:spLocks/>
            </p:cNvSpPr>
            <p:nvPr/>
          </p:nvSpPr>
          <p:spPr bwMode="gray">
            <a:xfrm>
              <a:off x="3599" y="3346"/>
              <a:ext cx="318" cy="14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2"/>
            <p:cNvSpPr txBox="1">
              <a:spLocks noChangeArrowheads="1"/>
            </p:cNvSpPr>
            <p:nvPr/>
          </p:nvSpPr>
          <p:spPr bwMode="gray">
            <a:xfrm>
              <a:off x="3689" y="3427"/>
              <a:ext cx="6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65" name="Rectangle 4"/>
          <p:cNvSpPr>
            <a:spLocks noChangeArrowheads="1"/>
          </p:cNvSpPr>
          <p:nvPr/>
        </p:nvSpPr>
        <p:spPr bwMode="gray">
          <a:xfrm>
            <a:off x="0" y="2223633"/>
            <a:ext cx="6392863" cy="719137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2" name="Picture 2" descr="Инженер-технолог общественного пит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2889" y="1647371"/>
            <a:ext cx="2867025" cy="159067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61258" y="2235200"/>
            <a:ext cx="5762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Белгородский государственный национальный исследовательский университет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70857" y="3207657"/>
            <a:ext cx="5987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Белгородский университет кооперации,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экономики и права</a:t>
            </a:r>
            <a:endParaRPr lang="ru-RU" dirty="0"/>
          </a:p>
        </p:txBody>
      </p:sp>
      <p:pic>
        <p:nvPicPr>
          <p:cNvPr id="4" name="Picture 2" descr="Международная лаборатория радиационной физики Белгородского государственног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1346" y="1548424"/>
            <a:ext cx="3414940" cy="2269513"/>
          </a:xfrm>
          <a:prstGeom prst="rect">
            <a:avLst/>
          </a:prstGeom>
          <a:noFill/>
        </p:spPr>
      </p:pic>
      <p:pic>
        <p:nvPicPr>
          <p:cNvPr id="30724" name="Picture 4" descr="https://avatars.mds.yandex.net/get-altay/1001354/2a00000161d2dbca191e6b665f6f5768db5b/X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5145" y="3272100"/>
            <a:ext cx="2931886" cy="2198915"/>
          </a:xfrm>
          <a:prstGeom prst="rect">
            <a:avLst/>
          </a:prstGeom>
          <a:noFill/>
        </p:spPr>
      </p:pic>
      <p:pic>
        <p:nvPicPr>
          <p:cNvPr id="30722" name="Picture 2" descr="http://beltop.ru/uploads/posts/2020-02/1582613524_1559218609_0cuua5h1su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3715" y="4757058"/>
            <a:ext cx="2510971" cy="1883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может работать повар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gray">
          <a:xfrm>
            <a:off x="0" y="975360"/>
            <a:ext cx="8936736" cy="5559553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573024" y="1121664"/>
            <a:ext cx="813206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На предприятиях общественного питания (ресторан, кафе, столовая, буфет, чайная, закусочная).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 медицинских учреждениях (больница, санаторий, оздоровительный лагерь).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В образовательных учреждениях: школах, детских садах, институтах, колледжах, техникумах, училищах.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На заготовочных фабриках, фабриках-кухнях, комбинатах по изготовлению полуфабрикатов.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В магазинах кулинарии.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Можно попробовать организовать собственный бизнес.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https://hips.hearstapps.com/hmg-prod.s3.amazonaws.com/images/fresh-vegetables-ready-for-cooking-shot-on-rustic-royalty-free-image-882314830-1563443502.jpg?crop=1.00xw:0.753xh;0,0.161xh&amp;amp;resize=1200:*"/>
          <p:cNvPicPr>
            <a:picLocks noChangeAspect="1" noChangeArrowheads="1"/>
          </p:cNvPicPr>
          <p:nvPr/>
        </p:nvPicPr>
        <p:blipFill>
          <a:blip r:embed="rId2" cstate="print"/>
          <a:srcRect t="868" b="53796"/>
          <a:stretch>
            <a:fillRect/>
          </a:stretch>
        </p:blipFill>
        <p:spPr bwMode="auto">
          <a:xfrm>
            <a:off x="0" y="5341257"/>
            <a:ext cx="9144000" cy="15167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908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ПЛЮСЫ И МИНУСЫ ПРОФЕССИИ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gray">
          <a:xfrm>
            <a:off x="451104" y="1487425"/>
            <a:ext cx="8400288" cy="4949952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594384" y="3609002"/>
            <a:ext cx="847910" cy="671771"/>
            <a:chOff x="3599" y="3346"/>
            <a:chExt cx="318" cy="260"/>
          </a:xfrm>
        </p:grpSpPr>
        <p:sp>
          <p:nvSpPr>
            <p:cNvPr id="63" name="Freeform 21"/>
            <p:cNvSpPr>
              <a:spLocks/>
            </p:cNvSpPr>
            <p:nvPr/>
          </p:nvSpPr>
          <p:spPr bwMode="gray">
            <a:xfrm>
              <a:off x="3599" y="3346"/>
              <a:ext cx="318" cy="14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2"/>
            <p:cNvSpPr txBox="1">
              <a:spLocks noChangeArrowheads="1"/>
            </p:cNvSpPr>
            <p:nvPr/>
          </p:nvSpPr>
          <p:spPr bwMode="gray">
            <a:xfrm>
              <a:off x="3689" y="3427"/>
              <a:ext cx="6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pic>
        <p:nvPicPr>
          <p:cNvPr id="3074" name="Picture 2" descr="https://ds04.infourok.ru/uploads/ex/0e3d/0005a004-8fd7588b/img11.jpg"/>
          <p:cNvPicPr>
            <a:picLocks noChangeAspect="1" noChangeArrowheads="1"/>
          </p:cNvPicPr>
          <p:nvPr/>
        </p:nvPicPr>
        <p:blipFill>
          <a:blip r:embed="rId2" cstate="print"/>
          <a:srcRect t="12642"/>
          <a:stretch>
            <a:fillRect/>
          </a:stretch>
        </p:blipFill>
        <p:spPr bwMode="auto">
          <a:xfrm>
            <a:off x="0" y="1103087"/>
            <a:ext cx="9144000" cy="5754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КАРЬЕРНЫЕ ПЕРСПЕКТИВЫ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gray">
          <a:xfrm>
            <a:off x="0" y="975360"/>
            <a:ext cx="8936736" cy="5559553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4049486" y="899885"/>
            <a:ext cx="4876801" cy="544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Карьеру повара можно начать с помощника повара. Рядовой повар получает невысокую заработную плату, многое зависит от места, опыта и качества работы. Помимо этого, обычно поварам предоставляется бесплатное питание. В некоторых компаниях присутствует система дополнительного премирования лучших сотрудников месяца.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Профессия повара имеет перспективы карьерного роста сначала до начальника смены, затем до су-шефа – главного помощника, правой руки шеф-повара и, наконец, непосредственно до шеф-повара.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583472" y="6035210"/>
            <a:ext cx="847910" cy="671771"/>
            <a:chOff x="3599" y="3346"/>
            <a:chExt cx="318" cy="260"/>
          </a:xfrm>
        </p:grpSpPr>
        <p:sp>
          <p:nvSpPr>
            <p:cNvPr id="63" name="Freeform 21"/>
            <p:cNvSpPr>
              <a:spLocks/>
            </p:cNvSpPr>
            <p:nvPr/>
          </p:nvSpPr>
          <p:spPr bwMode="gray">
            <a:xfrm>
              <a:off x="3599" y="3346"/>
              <a:ext cx="318" cy="14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2"/>
            <p:cNvSpPr txBox="1">
              <a:spLocks noChangeArrowheads="1"/>
            </p:cNvSpPr>
            <p:nvPr/>
          </p:nvSpPr>
          <p:spPr bwMode="gray">
            <a:xfrm>
              <a:off x="3689" y="3427"/>
              <a:ext cx="6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2050" name="AutoShape 2" descr="http://www.horeca-magazine.ru/kernel/files/images/db/articles/1575/nosho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www.horeca-magazine.ru/kernel/files/images/db/articles/1575/nosho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fb.ru/media/i/1/3/2/8/6/1/2/i/1328612.jpg"/>
          <p:cNvPicPr>
            <a:picLocks noChangeAspect="1" noChangeArrowheads="1"/>
          </p:cNvPicPr>
          <p:nvPr/>
        </p:nvPicPr>
        <p:blipFill>
          <a:blip r:embed="rId2" cstate="print"/>
          <a:srcRect l="25297" t="2360" r="35268" b="7038"/>
          <a:stretch>
            <a:fillRect/>
          </a:stretch>
        </p:blipFill>
        <p:spPr bwMode="auto">
          <a:xfrm>
            <a:off x="0" y="972458"/>
            <a:ext cx="3846286" cy="5885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34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КУЛИНАР</a:t>
            </a:r>
            <a:endParaRPr lang="en-US" sz="4000" b="1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gray">
          <a:xfrm>
            <a:off x="1447800" y="1655763"/>
            <a:ext cx="4222750" cy="719137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25"/>
          <p:cNvGrpSpPr>
            <a:grpSpLocks/>
          </p:cNvGrpSpPr>
          <p:nvPr/>
        </p:nvGrpSpPr>
        <p:grpSpPr bwMode="auto">
          <a:xfrm>
            <a:off x="5116513" y="1381125"/>
            <a:ext cx="1098550" cy="1001713"/>
            <a:chOff x="1488" y="1968"/>
            <a:chExt cx="432" cy="432"/>
          </a:xfrm>
        </p:grpSpPr>
        <p:grpSp>
          <p:nvGrpSpPr>
            <p:cNvPr id="46" name="Group 26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48" name="Oval 27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FF9999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Freeform 2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Text Box 29"/>
            <p:cNvSpPr txBox="1">
              <a:spLocks noChangeArrowheads="1"/>
            </p:cNvSpPr>
            <p:nvPr/>
          </p:nvSpPr>
          <p:spPr bwMode="gray">
            <a:xfrm>
              <a:off x="1618" y="2067"/>
              <a:ext cx="167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A</a:t>
              </a:r>
            </a:p>
          </p:txBody>
        </p:sp>
      </p:grp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3048000" y="1811338"/>
            <a:ext cx="190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b="1" dirty="0"/>
              <a:t>Add Your Text</a:t>
            </a:r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gray">
          <a:xfrm>
            <a:off x="1447800" y="2760663"/>
            <a:ext cx="4665663" cy="719137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" name="Group 11"/>
          <p:cNvGrpSpPr>
            <a:grpSpLocks/>
          </p:cNvGrpSpPr>
          <p:nvPr/>
        </p:nvGrpSpPr>
        <p:grpSpPr bwMode="auto">
          <a:xfrm>
            <a:off x="5764213" y="2508250"/>
            <a:ext cx="1087437" cy="1006475"/>
            <a:chOff x="3938" y="1968"/>
            <a:chExt cx="430" cy="437"/>
          </a:xfrm>
        </p:grpSpPr>
        <p:grpSp>
          <p:nvGrpSpPr>
            <p:cNvPr id="53" name="Group 1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55" name="Oval 1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3B1FD"/>
                  </a:gs>
                  <a:gs pos="100000">
                    <a:srgbClr val="93B1FD">
                      <a:gamma/>
                      <a:shade val="3019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1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3B1F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Text Box 15"/>
            <p:cNvSpPr txBox="1">
              <a:spLocks noChangeArrowheads="1"/>
            </p:cNvSpPr>
            <p:nvPr/>
          </p:nvSpPr>
          <p:spPr bwMode="gray">
            <a:xfrm>
              <a:off x="4067" y="2074"/>
              <a:ext cx="166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B</a:t>
              </a:r>
            </a:p>
          </p:txBody>
        </p:sp>
      </p:grp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3657600" y="296545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b="1"/>
              <a:t>Add Your Text</a:t>
            </a:r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gray">
          <a:xfrm>
            <a:off x="1447800" y="3871913"/>
            <a:ext cx="5686425" cy="720725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" name="Group 18"/>
          <p:cNvGrpSpPr>
            <a:grpSpLocks/>
          </p:cNvGrpSpPr>
          <p:nvPr/>
        </p:nvGrpSpPr>
        <p:grpSpPr bwMode="auto">
          <a:xfrm>
            <a:off x="6469063" y="3590925"/>
            <a:ext cx="1098550" cy="1012825"/>
            <a:chOff x="3552" y="3339"/>
            <a:chExt cx="412" cy="392"/>
          </a:xfrm>
        </p:grpSpPr>
        <p:grpSp>
          <p:nvGrpSpPr>
            <p:cNvPr id="60" name="Group 19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62" name="Oval 2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99CC00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Freeform 2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CC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Text Box 22"/>
            <p:cNvSpPr txBox="1">
              <a:spLocks noChangeArrowheads="1"/>
            </p:cNvSpPr>
            <p:nvPr/>
          </p:nvSpPr>
          <p:spPr bwMode="gray">
            <a:xfrm>
              <a:off x="3689" y="3427"/>
              <a:ext cx="152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C</a:t>
              </a:r>
            </a:p>
          </p:txBody>
        </p:sp>
      </p:grp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4419600" y="4048125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b="1"/>
              <a:t>Add Your Text</a:t>
            </a:r>
          </a:p>
        </p:txBody>
      </p:sp>
      <p:grpSp>
        <p:nvGrpSpPr>
          <p:cNvPr id="66" name="Group 5"/>
          <p:cNvGrpSpPr>
            <a:grpSpLocks/>
          </p:cNvGrpSpPr>
          <p:nvPr/>
        </p:nvGrpSpPr>
        <p:grpSpPr bwMode="auto">
          <a:xfrm>
            <a:off x="7126288" y="4733925"/>
            <a:ext cx="1103312" cy="1019175"/>
            <a:chOff x="2016" y="1920"/>
            <a:chExt cx="1680" cy="1680"/>
          </a:xfrm>
        </p:grpSpPr>
        <p:sp>
          <p:nvSpPr>
            <p:cNvPr id="67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" name="Text Box 8"/>
          <p:cNvSpPr txBox="1">
            <a:spLocks noChangeArrowheads="1"/>
          </p:cNvSpPr>
          <p:nvPr/>
        </p:nvSpPr>
        <p:spPr bwMode="gray">
          <a:xfrm>
            <a:off x="7488238" y="4962525"/>
            <a:ext cx="436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</a:t>
            </a:r>
          </a:p>
        </p:txBody>
      </p:sp>
      <p:sp>
        <p:nvSpPr>
          <p:cNvPr id="70" name="Text Box 33"/>
          <p:cNvSpPr txBox="1">
            <a:spLocks noChangeArrowheads="1"/>
          </p:cNvSpPr>
          <p:nvPr/>
        </p:nvSpPr>
        <p:spPr bwMode="auto">
          <a:xfrm>
            <a:off x="5029200" y="5186363"/>
            <a:ext cx="190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b="1" dirty="0"/>
              <a:t>Add Your Text</a:t>
            </a:r>
          </a:p>
        </p:txBody>
      </p:sp>
      <p:pic>
        <p:nvPicPr>
          <p:cNvPr id="15364" name="Picture 4" descr="алкоголь в кулинарии, как применять алкоголь при приготовлении блюд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2267" y="3759200"/>
            <a:ext cx="4131734" cy="3098800"/>
          </a:xfrm>
          <a:prstGeom prst="rect">
            <a:avLst/>
          </a:prstGeom>
          <a:noFill/>
        </p:spPr>
      </p:pic>
      <p:pic>
        <p:nvPicPr>
          <p:cNvPr id="2058" name="Picture 10" descr="https://im0-tub-ru.yandex.net/i?id=34e0e8cadd3853f6b08baa4938f062a0-l&amp;ref=rim&amp;n=13&amp;w=1080&amp;h=10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0457" y="3991429"/>
            <a:ext cx="1956055" cy="2866571"/>
          </a:xfrm>
          <a:prstGeom prst="rect">
            <a:avLst/>
          </a:prstGeom>
          <a:noFill/>
        </p:spPr>
      </p:pic>
      <p:pic>
        <p:nvPicPr>
          <p:cNvPr id="15366" name="Picture 6" descr="Кулинарное искусств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972457"/>
            <a:ext cx="4935945" cy="3294743"/>
          </a:xfrm>
          <a:prstGeom prst="rect">
            <a:avLst/>
          </a:prstGeom>
          <a:noFill/>
        </p:spPr>
      </p:pic>
      <p:pic>
        <p:nvPicPr>
          <p:cNvPr id="2052" name="Picture 4" descr="https://www.vip-masters.ru/upload/resize_cache/iblock/5f1/900_1000_1/5f1be0cada7890a34b84db5f169967d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7872" y="944880"/>
            <a:ext cx="5596128" cy="3730752"/>
          </a:xfrm>
          <a:prstGeom prst="rect">
            <a:avLst/>
          </a:prstGeom>
          <a:noFill/>
        </p:spPr>
      </p:pic>
      <p:pic>
        <p:nvPicPr>
          <p:cNvPr id="15362" name="Picture 2" descr="алкоголь в кулинарии, как применять алкоголь при приготовлении блюд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94629"/>
            <a:ext cx="3993808" cy="2663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gray">
          <a:xfrm>
            <a:off x="1447800" y="1655763"/>
            <a:ext cx="4222750" cy="719137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3048000" y="1811338"/>
            <a:ext cx="190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b="1" dirty="0"/>
              <a:t>Add Your Text</a:t>
            </a:r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gray">
          <a:xfrm>
            <a:off x="1447800" y="2760663"/>
            <a:ext cx="4665663" cy="719137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3657600" y="296545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b="1" dirty="0"/>
              <a:t>Add Your Text</a:t>
            </a:r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gray">
          <a:xfrm>
            <a:off x="1447800" y="3871913"/>
            <a:ext cx="5686425" cy="720725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6594384" y="3609002"/>
            <a:ext cx="847910" cy="671771"/>
            <a:chOff x="3599" y="3346"/>
            <a:chExt cx="318" cy="260"/>
          </a:xfrm>
        </p:grpSpPr>
        <p:sp>
          <p:nvSpPr>
            <p:cNvPr id="63" name="Freeform 21"/>
            <p:cNvSpPr>
              <a:spLocks/>
            </p:cNvSpPr>
            <p:nvPr/>
          </p:nvSpPr>
          <p:spPr bwMode="gray">
            <a:xfrm>
              <a:off x="3599" y="3346"/>
              <a:ext cx="318" cy="14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2"/>
            <p:cNvSpPr txBox="1">
              <a:spLocks noChangeArrowheads="1"/>
            </p:cNvSpPr>
            <p:nvPr/>
          </p:nvSpPr>
          <p:spPr bwMode="gray">
            <a:xfrm>
              <a:off x="3689" y="3427"/>
              <a:ext cx="6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4419600" y="4048125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b="1"/>
              <a:t>Add Your Text</a:t>
            </a:r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gray">
          <a:xfrm>
            <a:off x="1447800" y="4995863"/>
            <a:ext cx="6392863" cy="719137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Text Box 33"/>
          <p:cNvSpPr txBox="1">
            <a:spLocks noChangeArrowheads="1"/>
          </p:cNvSpPr>
          <p:nvPr/>
        </p:nvSpPr>
        <p:spPr bwMode="auto">
          <a:xfrm>
            <a:off x="5029200" y="5186363"/>
            <a:ext cx="190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b="1" dirty="0"/>
              <a:t>Add Your Text</a:t>
            </a:r>
          </a:p>
        </p:txBody>
      </p:sp>
      <p:pic>
        <p:nvPicPr>
          <p:cNvPr id="16386" name="Picture 2" descr="https://ds02.infourok.ru/uploads/ex/0c70/00017f87-38a8b25d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odnaminyta.com/wp-content/uploads/2020/03/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496" y="391887"/>
            <a:ext cx="7559504" cy="64661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29" y="152400"/>
            <a:ext cx="3643085" cy="470988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Кулинар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(или повар) – квалифицированный специалист, который профессионально занимается приготовлением пищи, разработкой ресторанного меню и авторских рецептов, а также дегустацией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продуктов и презентацией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подаваемых блюд. 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gray">
          <a:xfrm>
            <a:off x="6090444" y="275238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61" name="Text Box 22"/>
          <p:cNvSpPr txBox="1">
            <a:spLocks noChangeArrowheads="1"/>
          </p:cNvSpPr>
          <p:nvPr/>
        </p:nvSpPr>
        <p:spPr bwMode="gray">
          <a:xfrm>
            <a:off x="6834358" y="381829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gray">
          <a:xfrm>
            <a:off x="1447800" y="1655763"/>
            <a:ext cx="4222750" cy="719137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116513" y="1381125"/>
            <a:ext cx="1098550" cy="1001713"/>
            <a:chOff x="1488" y="1968"/>
            <a:chExt cx="432" cy="432"/>
          </a:xfrm>
        </p:grpSpPr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48" name="Oval 27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FF9999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Freeform 2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Text Box 29"/>
            <p:cNvSpPr txBox="1">
              <a:spLocks noChangeArrowheads="1"/>
            </p:cNvSpPr>
            <p:nvPr/>
          </p:nvSpPr>
          <p:spPr bwMode="gray">
            <a:xfrm>
              <a:off x="1618" y="2067"/>
              <a:ext cx="167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A</a:t>
              </a:r>
            </a:p>
          </p:txBody>
        </p:sp>
      </p:grp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3048000" y="1811338"/>
            <a:ext cx="190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b="1" dirty="0"/>
              <a:t>Add Your Text</a:t>
            </a:r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gray">
          <a:xfrm>
            <a:off x="1447800" y="2760663"/>
            <a:ext cx="4665663" cy="719137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764213" y="2508250"/>
            <a:ext cx="1087437" cy="1006475"/>
            <a:chOff x="3938" y="1968"/>
            <a:chExt cx="430" cy="437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55" name="Oval 1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3B1FD"/>
                  </a:gs>
                  <a:gs pos="100000">
                    <a:srgbClr val="93B1FD">
                      <a:gamma/>
                      <a:shade val="3019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1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3B1F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Text Box 15"/>
            <p:cNvSpPr txBox="1">
              <a:spLocks noChangeArrowheads="1"/>
            </p:cNvSpPr>
            <p:nvPr/>
          </p:nvSpPr>
          <p:spPr bwMode="gray">
            <a:xfrm>
              <a:off x="4067" y="2074"/>
              <a:ext cx="166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B</a:t>
              </a:r>
            </a:p>
          </p:txBody>
        </p:sp>
      </p:grp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3657600" y="296545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b="1"/>
              <a:t>Add Your Text</a:t>
            </a:r>
          </a:p>
        </p:txBody>
      </p:sp>
      <p:sp>
        <p:nvSpPr>
          <p:cNvPr id="61" name="Text Box 22"/>
          <p:cNvSpPr txBox="1">
            <a:spLocks noChangeArrowheads="1"/>
          </p:cNvSpPr>
          <p:nvPr/>
        </p:nvSpPr>
        <p:spPr bwMode="gray">
          <a:xfrm>
            <a:off x="6834358" y="381829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8434" name="Picture 2" descr="https://ds02.infourok.ru/uploads/ex/04b9/00054860-310378de/img4.jpg"/>
          <p:cNvPicPr>
            <a:picLocks noChangeAspect="1" noChangeArrowheads="1"/>
          </p:cNvPicPr>
          <p:nvPr/>
        </p:nvPicPr>
        <p:blipFill>
          <a:blip r:embed="rId2" cstate="print"/>
          <a:srcRect b="47513"/>
          <a:stretch>
            <a:fillRect/>
          </a:stretch>
        </p:blipFill>
        <p:spPr bwMode="auto">
          <a:xfrm>
            <a:off x="0" y="-1"/>
            <a:ext cx="9144000" cy="3599544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319314" y="3585029"/>
            <a:ext cx="84908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Кулинария как наука возникла в России лишь в конце XVIII века. Развитие профессиональной кулинарии связано с появлением предприятий внедомашнего питания. Вначале это были корчмы (от славянского корня «корм»), в которых путники могли найти приют и пищу. Затем появились придорожные трактиры (от лат.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trakt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путь, поток) - гостиницы с обеденным залом и кухней - и рестораны (от фр.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restauration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восстановление).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кулинарная школа была открыта в Петербурге 25 марта 1888 г.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поварская школа в Европе появилась в XIX веке в Англии, затем кулинарные школы начали появляться и в других странах.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Франции считалось, что обучаться поварскому делу надо с 6-7 лет, иначе повар не сможет быть по-настоящему искусным.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234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Хронология появления некоторых блюд: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gray">
          <a:xfrm>
            <a:off x="1447800" y="1655763"/>
            <a:ext cx="4222750" cy="719137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gray">
          <a:xfrm>
            <a:off x="1447800" y="2760663"/>
            <a:ext cx="4665663" cy="719137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gray">
          <a:xfrm>
            <a:off x="1447800" y="3871913"/>
            <a:ext cx="5686425" cy="720725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gray">
          <a:xfrm>
            <a:off x="1447800" y="4995863"/>
            <a:ext cx="6392863" cy="719137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353568" y="870857"/>
            <a:ext cx="8485632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Хронология появления некоторых блюд: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Примерно 10 тыс. лет до н. э.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появились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пиво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хлеб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Примерно 6 тыс. лет до. н. э. появление творога и сыра.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Примерно 3 тыс. лет до н. э. люди научились варить суп.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1500 году до н. э. начато употребление шоколада. Плитка шоколада появилась лишь в 1849 году, а молочный шоколад - в 1875.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Примерно в 1000 г до н. э. впервые засолены  огурцы.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Примерно в 500 г до н. э. приготовлена первая колбаса.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490 г до. н. э. сварены первые макароны. Первый кулинарный рецепт макарон с сыром записан в 1367 году.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1819 году изобретены спагетти.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век н. э. Впервые приготовлены суши (японское блюдо из риса и морепродуктов).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 век. создан рецепт знаменитой корейской квашеной капусты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ким-чи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15 век. впервые изготовлены блины.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1487 год. Изобретены "хот-доги"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hot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dogs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булочки с сосиской, ставшие национальным блюдом американцев.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ПРЕСТИЖНОСТЬ  И  ВОСТРЕБОВАННОСТЬ ПРОФЕССИИ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gray">
          <a:xfrm>
            <a:off x="1301496" y="1582611"/>
            <a:ext cx="4222750" cy="719137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gray">
          <a:xfrm>
            <a:off x="1447800" y="2760663"/>
            <a:ext cx="4665663" cy="719137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gray">
          <a:xfrm>
            <a:off x="1447800" y="3871913"/>
            <a:ext cx="5686425" cy="720725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gray">
          <a:xfrm>
            <a:off x="1447800" y="4995863"/>
            <a:ext cx="6392863" cy="719137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Прямоугольник 34"/>
          <p:cNvSpPr/>
          <p:nvPr/>
        </p:nvSpPr>
        <p:spPr>
          <a:xfrm>
            <a:off x="232229" y="928914"/>
            <a:ext cx="8737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 теми же, кого не пугают тяжелые условия труда кулинара, открывается огромный выбор разных специализаций: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шеф-повар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су-шеф;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повар холодного цеха – кулинар, который отвечает за заготовки, холодные закуски и салаты;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повар горячего цеха – кулинар, который занимается приготовлением горячих блюд;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повар мясного цеха – кулинар, который заготавливает полуфабрикаты и разделывает мясо, птицу и рыбу;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пекарь;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кондитер.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Средняя зарплата повара 44 000 руб.  В Москве -75 000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Шеф зарабатывает 65 000 - 300 000 руб.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Белгороде  - от 24 до 55 000 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 ПРОФЕССИИ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gray">
          <a:xfrm>
            <a:off x="1447800" y="1655763"/>
            <a:ext cx="4222750" cy="719137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" name="Freeform 21"/>
          <p:cNvSpPr>
            <a:spLocks/>
          </p:cNvSpPr>
          <p:nvPr/>
        </p:nvSpPr>
        <p:spPr bwMode="gray">
          <a:xfrm>
            <a:off x="6594612" y="3607805"/>
            <a:ext cx="847453" cy="382221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9CC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BBF6EE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gray">
          <a:xfrm>
            <a:off x="1447800" y="4995863"/>
            <a:ext cx="6392863" cy="719137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2290" name="Picture 2" descr="Тип и класс профессии"/>
          <p:cNvPicPr>
            <a:picLocks noChangeAspect="1" noChangeArrowheads="1"/>
          </p:cNvPicPr>
          <p:nvPr/>
        </p:nvPicPr>
        <p:blipFill>
          <a:blip r:embed="rId2" cstate="print"/>
          <a:srcRect l="33333" t="17143" r="7302" b="5397"/>
          <a:stretch>
            <a:fillRect/>
          </a:stretch>
        </p:blipFill>
        <p:spPr bwMode="auto">
          <a:xfrm>
            <a:off x="3048000" y="1045029"/>
            <a:ext cx="6096832" cy="5812970"/>
          </a:xfrm>
          <a:prstGeom prst="rect">
            <a:avLst/>
          </a:prstGeom>
          <a:noFill/>
        </p:spPr>
      </p:pic>
      <p:pic>
        <p:nvPicPr>
          <p:cNvPr id="12292" name="Picture 4" descr="Качества повара"/>
          <p:cNvPicPr>
            <a:picLocks noChangeAspect="1" noChangeArrowheads="1"/>
          </p:cNvPicPr>
          <p:nvPr/>
        </p:nvPicPr>
        <p:blipFill>
          <a:blip r:embed="rId3" cstate="print"/>
          <a:srcRect l="51232" t="9437" r="15137" b="18346"/>
          <a:stretch>
            <a:fillRect/>
          </a:stretch>
        </p:blipFill>
        <p:spPr bwMode="auto">
          <a:xfrm>
            <a:off x="0" y="1117599"/>
            <a:ext cx="3280229" cy="5740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ДЕЯТЕЛЬНОСТИ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gray">
          <a:xfrm>
            <a:off x="1155192" y="1094931"/>
            <a:ext cx="4222750" cy="719137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872673" y="856869"/>
            <a:ext cx="1098550" cy="1001713"/>
            <a:chOff x="1488" y="1968"/>
            <a:chExt cx="432" cy="432"/>
          </a:xfrm>
        </p:grpSpPr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48" name="Oval 27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FF9999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Freeform 2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Text Box 29"/>
            <p:cNvSpPr txBox="1">
              <a:spLocks noChangeArrowheads="1"/>
            </p:cNvSpPr>
            <p:nvPr/>
          </p:nvSpPr>
          <p:spPr bwMode="gray">
            <a:xfrm>
              <a:off x="1618" y="2067"/>
              <a:ext cx="167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A</a:t>
              </a:r>
            </a:p>
          </p:txBody>
        </p:sp>
      </p:grp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1414272" y="1072896"/>
            <a:ext cx="35387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Расчёт сырья и выхода готовой продукции</a:t>
            </a:r>
            <a:endParaRPr lang="en-US" b="1" dirty="0"/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gray">
          <a:xfrm>
            <a:off x="1008888" y="2102295"/>
            <a:ext cx="4665663" cy="719137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471605" y="1910842"/>
            <a:ext cx="1087437" cy="1006475"/>
            <a:chOff x="3938" y="1968"/>
            <a:chExt cx="430" cy="437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55" name="Oval 1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3B1FD"/>
                  </a:gs>
                  <a:gs pos="100000">
                    <a:srgbClr val="93B1FD">
                      <a:gamma/>
                      <a:shade val="3019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1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3B1F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Text Box 15"/>
            <p:cNvSpPr txBox="1">
              <a:spLocks noChangeArrowheads="1"/>
            </p:cNvSpPr>
            <p:nvPr/>
          </p:nvSpPr>
          <p:spPr bwMode="gray">
            <a:xfrm>
              <a:off x="4067" y="2074"/>
              <a:ext cx="166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B</a:t>
              </a:r>
            </a:p>
          </p:txBody>
        </p:sp>
      </p:grp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890016" y="2197354"/>
            <a:ext cx="46603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составляет меню, заявки на продукты и полуфабрикаты</a:t>
            </a:r>
            <a:endParaRPr lang="en-US" b="1" dirty="0"/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gray">
          <a:xfrm>
            <a:off x="1245180" y="3223414"/>
            <a:ext cx="5686425" cy="720725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6371527" y="2969133"/>
            <a:ext cx="1098550" cy="1012825"/>
            <a:chOff x="3552" y="3339"/>
            <a:chExt cx="412" cy="392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62" name="Oval 2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99CC00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Freeform 2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CC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Text Box 22"/>
            <p:cNvSpPr txBox="1">
              <a:spLocks noChangeArrowheads="1"/>
            </p:cNvSpPr>
            <p:nvPr/>
          </p:nvSpPr>
          <p:spPr bwMode="gray">
            <a:xfrm>
              <a:off x="3689" y="3427"/>
              <a:ext cx="152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C</a:t>
              </a:r>
            </a:p>
          </p:txBody>
        </p:sp>
      </p:grp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783771" y="3178629"/>
            <a:ext cx="554082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осуществляет приготовление блюд, выполняет процеживание, замешивание, измельчение, формовку, </a:t>
            </a:r>
            <a:r>
              <a:rPr lang="ru-RU" dirty="0" err="1" smtClean="0"/>
              <a:t>фарширование</a:t>
            </a:r>
            <a:r>
              <a:rPr lang="ru-RU" dirty="0" smtClean="0"/>
              <a:t>, начинку изделий</a:t>
            </a:r>
            <a:endParaRPr lang="en-US" b="1" dirty="0"/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gray">
          <a:xfrm>
            <a:off x="1447800" y="4459415"/>
            <a:ext cx="6392863" cy="719137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7150672" y="4270629"/>
            <a:ext cx="1103312" cy="1019175"/>
            <a:chOff x="2016" y="1920"/>
            <a:chExt cx="1680" cy="1680"/>
          </a:xfrm>
        </p:grpSpPr>
        <p:sp>
          <p:nvSpPr>
            <p:cNvPr id="67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" name="Text Box 8"/>
          <p:cNvSpPr txBox="1">
            <a:spLocks noChangeArrowheads="1"/>
          </p:cNvSpPr>
          <p:nvPr/>
        </p:nvSpPr>
        <p:spPr bwMode="gray">
          <a:xfrm>
            <a:off x="7488238" y="4523232"/>
            <a:ext cx="4365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</a:t>
            </a:r>
          </a:p>
        </p:txBody>
      </p:sp>
      <p:sp>
        <p:nvSpPr>
          <p:cNvPr id="70" name="Text Box 33"/>
          <p:cNvSpPr txBox="1">
            <a:spLocks noChangeArrowheads="1"/>
          </p:cNvSpPr>
          <p:nvPr/>
        </p:nvSpPr>
        <p:spPr bwMode="auto">
          <a:xfrm>
            <a:off x="1828800" y="4437889"/>
            <a:ext cx="510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регулирует температурный режим, определяет готовность блюд, </a:t>
            </a:r>
            <a:endParaRPr lang="en-US" b="1" dirty="0"/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gray">
          <a:xfrm>
            <a:off x="3953256" y="5721795"/>
            <a:ext cx="4222750" cy="719137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r"/>
            <a:endParaRPr lang="en-US" b="1" dirty="0"/>
          </a:p>
        </p:txBody>
      </p:sp>
      <p:grpSp>
        <p:nvGrpSpPr>
          <p:cNvPr id="36" name="Group 25"/>
          <p:cNvGrpSpPr>
            <a:grpSpLocks/>
          </p:cNvGrpSpPr>
          <p:nvPr/>
        </p:nvGrpSpPr>
        <p:grpSpPr bwMode="auto">
          <a:xfrm>
            <a:off x="7792657" y="5495925"/>
            <a:ext cx="1098550" cy="1001713"/>
            <a:chOff x="1488" y="1968"/>
            <a:chExt cx="432" cy="432"/>
          </a:xfrm>
        </p:grpSpPr>
        <p:grpSp>
          <p:nvGrpSpPr>
            <p:cNvPr id="37" name="Group 26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39" name="Oval 27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FF9999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2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Text Box 29"/>
            <p:cNvSpPr txBox="1">
              <a:spLocks noChangeArrowheads="1"/>
            </p:cNvSpPr>
            <p:nvPr/>
          </p:nvSpPr>
          <p:spPr bwMode="gray">
            <a:xfrm>
              <a:off x="1618" y="2067"/>
              <a:ext cx="155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Е</a:t>
              </a:r>
              <a:endPara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41" name="Text Box 33"/>
          <p:cNvSpPr txBox="1">
            <a:spLocks noChangeArrowheads="1"/>
          </p:cNvSpPr>
          <p:nvPr/>
        </p:nvSpPr>
        <p:spPr bwMode="auto">
          <a:xfrm>
            <a:off x="3950208" y="5839968"/>
            <a:ext cx="38404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 smtClean="0"/>
              <a:t>производит </a:t>
            </a:r>
            <a:r>
              <a:rPr lang="ru-RU" dirty="0" err="1" smtClean="0"/>
              <a:t>порцирование</a:t>
            </a:r>
            <a:r>
              <a:rPr lang="ru-RU" dirty="0" smtClean="0"/>
              <a:t> блюд.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974</TotalTime>
  <Words>700</Words>
  <Application>Microsoft Office PowerPoint</Application>
  <PresentationFormat>Экран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Начальная</vt:lpstr>
      <vt:lpstr>Слайд 1</vt:lpstr>
      <vt:lpstr>КУЛИНАР</vt:lpstr>
      <vt:lpstr>Слайд 3</vt:lpstr>
      <vt:lpstr>Кулинар (или повар) – квалифицированный специалист, который профессионально занимается приготовлением пищи, разработкой ресторанного меню и авторских рецептов, а также дегустацией  продуктов и презентацией  подаваемых блюд. </vt:lpstr>
      <vt:lpstr>Слайд 5</vt:lpstr>
      <vt:lpstr>Хронология появления некоторых блюд: </vt:lpstr>
      <vt:lpstr>ПРЕСТИЖНОСТЬ  И  ВОСТРЕБОВАННОСТЬ ПРОФЕССИИ</vt:lpstr>
      <vt:lpstr>ТИП  ПРОФЕССИИ</vt:lpstr>
      <vt:lpstr>СОДЕРЖАНИЕ ДЕЯТЕЛЬНОСТИ</vt:lpstr>
      <vt:lpstr>Требования к знаниям специалиста</vt:lpstr>
      <vt:lpstr>ВАЖНЫЕ КАЧЕСТВА</vt:lpstr>
      <vt:lpstr>Где в Белгороде можно получить образование по специальности повар, технолог общественного  питания? </vt:lpstr>
      <vt:lpstr>   Где может работать повар  </vt:lpstr>
      <vt:lpstr>ПЛЮСЫ И МИНУСЫ ПРОФЕССИИ</vt:lpstr>
      <vt:lpstr>   КАРЬЕРНЫЕ ПЕРСПЕКТИВЫ 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teacher</cp:lastModifiedBy>
  <cp:revision>92</cp:revision>
  <dcterms:created xsi:type="dcterms:W3CDTF">2016-11-18T14:12:19Z</dcterms:created>
  <dcterms:modified xsi:type="dcterms:W3CDTF">2022-04-06T11:27:48Z</dcterms:modified>
</cp:coreProperties>
</file>