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notesMasterIdLst>
    <p:notesMasterId r:id="rId28"/>
  </p:notesMasterIdLst>
  <p:sldIdLst>
    <p:sldId id="356" r:id="rId2"/>
    <p:sldId id="300" r:id="rId3"/>
    <p:sldId id="347" r:id="rId4"/>
    <p:sldId id="357" r:id="rId5"/>
    <p:sldId id="332" r:id="rId6"/>
    <p:sldId id="338" r:id="rId7"/>
    <p:sldId id="334" r:id="rId8"/>
    <p:sldId id="331" r:id="rId9"/>
    <p:sldId id="341" r:id="rId10"/>
    <p:sldId id="345" r:id="rId11"/>
    <p:sldId id="339" r:id="rId12"/>
    <p:sldId id="340" r:id="rId13"/>
    <p:sldId id="328" r:id="rId14"/>
    <p:sldId id="329" r:id="rId15"/>
    <p:sldId id="333" r:id="rId16"/>
    <p:sldId id="346" r:id="rId17"/>
    <p:sldId id="336" r:id="rId18"/>
    <p:sldId id="342" r:id="rId19"/>
    <p:sldId id="348" r:id="rId20"/>
    <p:sldId id="358" r:id="rId21"/>
    <p:sldId id="365" r:id="rId22"/>
    <p:sldId id="360" r:id="rId23"/>
    <p:sldId id="361" r:id="rId24"/>
    <p:sldId id="363" r:id="rId25"/>
    <p:sldId id="362" r:id="rId26"/>
    <p:sldId id="364" r:id="rId2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3" autoAdjust="0"/>
    <p:restoredTop sz="94709" autoAdjust="0"/>
  </p:normalViewPr>
  <p:slideViewPr>
    <p:cSldViewPr>
      <p:cViewPr varScale="1">
        <p:scale>
          <a:sx n="68" d="100"/>
          <a:sy n="68" d="100"/>
        </p:scale>
        <p:origin x="-87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F6A4C-AA57-ED4E-BE8F-1D0D29220E3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12DA5D6-265C-AB46-8FE3-765B9CF8B63C}">
      <dgm:prSet/>
      <dgm:spPr/>
      <dgm:t>
        <a:bodyPr/>
        <a:lstStyle/>
        <a:p>
          <a:r>
            <a:rPr lang="ru-RU" b="1"/>
            <a:t>Профессия Психолог</a:t>
          </a:r>
          <a:endParaRPr lang="ru-RU"/>
        </a:p>
      </dgm:t>
    </dgm:pt>
    <dgm:pt modelId="{28A30646-D528-EB40-82F9-5111B04B9597}" type="parTrans" cxnId="{3188B1C9-DC9B-C747-9B09-2F7F2C15452B}">
      <dgm:prSet/>
      <dgm:spPr/>
      <dgm:t>
        <a:bodyPr/>
        <a:lstStyle/>
        <a:p>
          <a:endParaRPr lang="ru-RU"/>
        </a:p>
      </dgm:t>
    </dgm:pt>
    <dgm:pt modelId="{28890368-5320-9C40-A14C-E9DDEBDB1A00}" type="sibTrans" cxnId="{3188B1C9-DC9B-C747-9B09-2F7F2C15452B}">
      <dgm:prSet/>
      <dgm:spPr/>
      <dgm:t>
        <a:bodyPr/>
        <a:lstStyle/>
        <a:p>
          <a:endParaRPr lang="ru-RU"/>
        </a:p>
      </dgm:t>
    </dgm:pt>
    <dgm:pt modelId="{F601843E-FE33-F642-8C1F-A694ED533978}" type="pres">
      <dgm:prSet presAssocID="{0C1F6A4C-AA57-ED4E-BE8F-1D0D29220E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3B59EB-8E41-7E45-96E2-51DCF9800070}" type="pres">
      <dgm:prSet presAssocID="{D12DA5D6-265C-AB46-8FE3-765B9CF8B63C}" presName="hierRoot1" presStyleCnt="0">
        <dgm:presLayoutVars>
          <dgm:hierBranch val="init"/>
        </dgm:presLayoutVars>
      </dgm:prSet>
      <dgm:spPr/>
    </dgm:pt>
    <dgm:pt modelId="{F4617A93-8EE9-0F40-8D60-09896957E93C}" type="pres">
      <dgm:prSet presAssocID="{D12DA5D6-265C-AB46-8FE3-765B9CF8B63C}" presName="rootComposite1" presStyleCnt="0"/>
      <dgm:spPr/>
    </dgm:pt>
    <dgm:pt modelId="{D1DCBF7A-3631-E94D-A823-63AE63831C63}" type="pres">
      <dgm:prSet presAssocID="{D12DA5D6-265C-AB46-8FE3-765B9CF8B63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E79197-575A-2741-82E0-C116F87F36F3}" type="pres">
      <dgm:prSet presAssocID="{D12DA5D6-265C-AB46-8FE3-765B9CF8B63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FA8A965-A2B3-F945-9D19-F3374FB68BD9}" type="pres">
      <dgm:prSet presAssocID="{D12DA5D6-265C-AB46-8FE3-765B9CF8B63C}" presName="hierChild2" presStyleCnt="0"/>
      <dgm:spPr/>
    </dgm:pt>
    <dgm:pt modelId="{FEF90BF8-42AE-E44D-BBEB-76EC11210953}" type="pres">
      <dgm:prSet presAssocID="{D12DA5D6-265C-AB46-8FE3-765B9CF8B63C}" presName="hierChild3" presStyleCnt="0"/>
      <dgm:spPr/>
    </dgm:pt>
  </dgm:ptLst>
  <dgm:cxnLst>
    <dgm:cxn modelId="{40980F9A-B232-1242-BBCA-E8856B2AC1B4}" type="presOf" srcId="{0C1F6A4C-AA57-ED4E-BE8F-1D0D29220E3C}" destId="{F601843E-FE33-F642-8C1F-A694ED533978}" srcOrd="0" destOrd="0" presId="urn:microsoft.com/office/officeart/2005/8/layout/orgChart1"/>
    <dgm:cxn modelId="{3188B1C9-DC9B-C747-9B09-2F7F2C15452B}" srcId="{0C1F6A4C-AA57-ED4E-BE8F-1D0D29220E3C}" destId="{D12DA5D6-265C-AB46-8FE3-765B9CF8B63C}" srcOrd="0" destOrd="0" parTransId="{28A30646-D528-EB40-82F9-5111B04B9597}" sibTransId="{28890368-5320-9C40-A14C-E9DDEBDB1A00}"/>
    <dgm:cxn modelId="{97BDAF52-D001-064D-8138-3E946014642C}" type="presOf" srcId="{D12DA5D6-265C-AB46-8FE3-765B9CF8B63C}" destId="{D1DCBF7A-3631-E94D-A823-63AE63831C63}" srcOrd="0" destOrd="0" presId="urn:microsoft.com/office/officeart/2005/8/layout/orgChart1"/>
    <dgm:cxn modelId="{C9CBF764-613E-214C-A0C1-266C4CE7C8F6}" type="presOf" srcId="{D12DA5D6-265C-AB46-8FE3-765B9CF8B63C}" destId="{01E79197-575A-2741-82E0-C116F87F36F3}" srcOrd="1" destOrd="0" presId="urn:microsoft.com/office/officeart/2005/8/layout/orgChart1"/>
    <dgm:cxn modelId="{1BE1CF70-8BAF-3840-9722-514E29D371E2}" type="presParOf" srcId="{F601843E-FE33-F642-8C1F-A694ED533978}" destId="{533B59EB-8E41-7E45-96E2-51DCF9800070}" srcOrd="0" destOrd="0" presId="urn:microsoft.com/office/officeart/2005/8/layout/orgChart1"/>
    <dgm:cxn modelId="{4CB081D7-7D7D-7043-A63B-E8A91B2B3630}" type="presParOf" srcId="{533B59EB-8E41-7E45-96E2-51DCF9800070}" destId="{F4617A93-8EE9-0F40-8D60-09896957E93C}" srcOrd="0" destOrd="0" presId="urn:microsoft.com/office/officeart/2005/8/layout/orgChart1"/>
    <dgm:cxn modelId="{36CAFD0C-6D53-1345-A90A-380A7BCDBE99}" type="presParOf" srcId="{F4617A93-8EE9-0F40-8D60-09896957E93C}" destId="{D1DCBF7A-3631-E94D-A823-63AE63831C63}" srcOrd="0" destOrd="0" presId="urn:microsoft.com/office/officeart/2005/8/layout/orgChart1"/>
    <dgm:cxn modelId="{FAE7A6FB-036F-5348-805E-E3510BDFFB8F}" type="presParOf" srcId="{F4617A93-8EE9-0F40-8D60-09896957E93C}" destId="{01E79197-575A-2741-82E0-C116F87F36F3}" srcOrd="1" destOrd="0" presId="urn:microsoft.com/office/officeart/2005/8/layout/orgChart1"/>
    <dgm:cxn modelId="{52B2308E-E513-E74E-8035-2D79DB972998}" type="presParOf" srcId="{533B59EB-8E41-7E45-96E2-51DCF9800070}" destId="{1FA8A965-A2B3-F945-9D19-F3374FB68BD9}" srcOrd="1" destOrd="0" presId="urn:microsoft.com/office/officeart/2005/8/layout/orgChart1"/>
    <dgm:cxn modelId="{5E3D9032-BA47-5749-8BDE-6422348B4040}" type="presParOf" srcId="{533B59EB-8E41-7E45-96E2-51DCF9800070}" destId="{FEF90BF8-42AE-E44D-BBEB-76EC112109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77A4C6-D658-A94C-B488-AD572D9359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F19EED-8384-CF4C-993E-402097DCF84C}">
      <dgm:prSet/>
      <dgm:spPr/>
      <dgm:t>
        <a:bodyPr/>
        <a:lstStyle/>
        <a:p>
          <a:r>
            <a:rPr lang="ru-RU" b="1" dirty="0"/>
            <a:t>Квалификационные требования:</a:t>
          </a:r>
          <a:endParaRPr lang="ru-RU" dirty="0"/>
        </a:p>
      </dgm:t>
    </dgm:pt>
    <dgm:pt modelId="{AC94A05D-881D-4943-B7F9-EA33C3F16D75}" type="parTrans" cxnId="{41104696-BFB7-E44A-B859-0F9D67D242AC}">
      <dgm:prSet/>
      <dgm:spPr/>
      <dgm:t>
        <a:bodyPr/>
        <a:lstStyle/>
        <a:p>
          <a:endParaRPr lang="ru-RU"/>
        </a:p>
      </dgm:t>
    </dgm:pt>
    <dgm:pt modelId="{0F4CD750-9ADD-2946-B599-5A61C4CA15BB}" type="sibTrans" cxnId="{41104696-BFB7-E44A-B859-0F9D67D242AC}">
      <dgm:prSet/>
      <dgm:spPr/>
      <dgm:t>
        <a:bodyPr/>
        <a:lstStyle/>
        <a:p>
          <a:endParaRPr lang="ru-RU"/>
        </a:p>
      </dgm:t>
    </dgm:pt>
    <dgm:pt modelId="{7AB7508C-0A16-AE4A-8C0C-3A675C068F99}">
      <dgm:prSet/>
      <dgm:spPr/>
      <dgm:t>
        <a:bodyPr/>
        <a:lstStyle/>
        <a:p>
          <a:r>
            <a:rPr lang="ru-RU"/>
            <a:t>Высшее психологическое образование</a:t>
          </a:r>
        </a:p>
      </dgm:t>
    </dgm:pt>
    <dgm:pt modelId="{CD306C5A-620E-9547-A1D8-7DDEB5CE106C}" type="parTrans" cxnId="{A1D25084-4E0F-E747-85D0-F7B5F3568777}">
      <dgm:prSet/>
      <dgm:spPr/>
      <dgm:t>
        <a:bodyPr/>
        <a:lstStyle/>
        <a:p>
          <a:endParaRPr lang="ru-RU"/>
        </a:p>
      </dgm:t>
    </dgm:pt>
    <dgm:pt modelId="{0F92526A-8D9B-7642-95A3-ECD5D69B39D2}" type="sibTrans" cxnId="{A1D25084-4E0F-E747-85D0-F7B5F3568777}">
      <dgm:prSet/>
      <dgm:spPr/>
      <dgm:t>
        <a:bodyPr/>
        <a:lstStyle/>
        <a:p>
          <a:endParaRPr lang="ru-RU"/>
        </a:p>
      </dgm:t>
    </dgm:pt>
    <dgm:pt modelId="{EACA0360-5067-5C4A-9852-7F34D24DB962}" type="pres">
      <dgm:prSet presAssocID="{3077A4C6-D658-A94C-B488-AD572D9359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A1B219-CE89-C64D-83B9-85B13B5068B3}" type="pres">
      <dgm:prSet presAssocID="{05F19EED-8384-CF4C-993E-402097DCF84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1A07E-5BAD-2948-9403-DC2289D887FA}" type="pres">
      <dgm:prSet presAssocID="{0F4CD750-9ADD-2946-B599-5A61C4CA15BB}" presName="spacer" presStyleCnt="0"/>
      <dgm:spPr/>
    </dgm:pt>
    <dgm:pt modelId="{282E11C0-3C8F-874F-8FDE-3431301CD97C}" type="pres">
      <dgm:prSet presAssocID="{7AB7508C-0A16-AE4A-8C0C-3A675C068F9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104696-BFB7-E44A-B859-0F9D67D242AC}" srcId="{3077A4C6-D658-A94C-B488-AD572D935917}" destId="{05F19EED-8384-CF4C-993E-402097DCF84C}" srcOrd="0" destOrd="0" parTransId="{AC94A05D-881D-4943-B7F9-EA33C3F16D75}" sibTransId="{0F4CD750-9ADD-2946-B599-5A61C4CA15BB}"/>
    <dgm:cxn modelId="{11481F52-F019-1043-8615-44FE5576FD3B}" type="presOf" srcId="{05F19EED-8384-CF4C-993E-402097DCF84C}" destId="{B6A1B219-CE89-C64D-83B9-85B13B5068B3}" srcOrd="0" destOrd="0" presId="urn:microsoft.com/office/officeart/2005/8/layout/vList2"/>
    <dgm:cxn modelId="{A1D25084-4E0F-E747-85D0-F7B5F3568777}" srcId="{3077A4C6-D658-A94C-B488-AD572D935917}" destId="{7AB7508C-0A16-AE4A-8C0C-3A675C068F99}" srcOrd="1" destOrd="0" parTransId="{CD306C5A-620E-9547-A1D8-7DDEB5CE106C}" sibTransId="{0F92526A-8D9B-7642-95A3-ECD5D69B39D2}"/>
    <dgm:cxn modelId="{FFCED4CC-B35F-8240-8192-D827AEADDC55}" type="presOf" srcId="{7AB7508C-0A16-AE4A-8C0C-3A675C068F99}" destId="{282E11C0-3C8F-874F-8FDE-3431301CD97C}" srcOrd="0" destOrd="0" presId="urn:microsoft.com/office/officeart/2005/8/layout/vList2"/>
    <dgm:cxn modelId="{03637AE9-F5C6-EE48-8CC9-794BC4EB83CE}" type="presOf" srcId="{3077A4C6-D658-A94C-B488-AD572D935917}" destId="{EACA0360-5067-5C4A-9852-7F34D24DB962}" srcOrd="0" destOrd="0" presId="urn:microsoft.com/office/officeart/2005/8/layout/vList2"/>
    <dgm:cxn modelId="{09A8A52D-5AAF-1048-B873-493E3338BE5A}" type="presParOf" srcId="{EACA0360-5067-5C4A-9852-7F34D24DB962}" destId="{B6A1B219-CE89-C64D-83B9-85B13B5068B3}" srcOrd="0" destOrd="0" presId="urn:microsoft.com/office/officeart/2005/8/layout/vList2"/>
    <dgm:cxn modelId="{766E3040-8553-1E4F-9DDC-FAE16D0F2E25}" type="presParOf" srcId="{EACA0360-5067-5C4A-9852-7F34D24DB962}" destId="{0AF1A07E-5BAD-2948-9403-DC2289D887FA}" srcOrd="1" destOrd="0" presId="urn:microsoft.com/office/officeart/2005/8/layout/vList2"/>
    <dgm:cxn modelId="{8191CD1F-E07D-F646-94CC-976344FD31A2}" type="presParOf" srcId="{EACA0360-5067-5C4A-9852-7F34D24DB962}" destId="{282E11C0-3C8F-874F-8FDE-3431301CD97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6248D0-643B-5143-8C91-D8203E7068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FFB45B-A5A8-904B-AD59-912EF97FDB8A}">
      <dgm:prSet/>
      <dgm:spPr/>
      <dgm:t>
        <a:bodyPr/>
        <a:lstStyle/>
        <a:p>
          <a:pPr algn="ctr"/>
          <a:r>
            <a:rPr lang="ru-RU" dirty="0"/>
            <a:t>Профессию психолога можно получить заочно или с использованием дистанционных технологий:</a:t>
          </a:r>
        </a:p>
      </dgm:t>
    </dgm:pt>
    <dgm:pt modelId="{83197208-9C2C-144A-9554-842CD8A0B6BB}" type="parTrans" cxnId="{C5A84F0C-6E73-E345-A0AE-68F7DAE38C34}">
      <dgm:prSet/>
      <dgm:spPr/>
      <dgm:t>
        <a:bodyPr/>
        <a:lstStyle/>
        <a:p>
          <a:endParaRPr lang="ru-RU"/>
        </a:p>
      </dgm:t>
    </dgm:pt>
    <dgm:pt modelId="{6BEEA222-95DB-2942-9C34-82E5EDFDBDEC}" type="sibTrans" cxnId="{C5A84F0C-6E73-E345-A0AE-68F7DAE38C34}">
      <dgm:prSet/>
      <dgm:spPr/>
      <dgm:t>
        <a:bodyPr/>
        <a:lstStyle/>
        <a:p>
          <a:endParaRPr lang="ru-RU"/>
        </a:p>
      </dgm:t>
    </dgm:pt>
    <dgm:pt modelId="{1504EEB0-DFD3-EB4D-9FC5-CBCB1BF4B333}" type="pres">
      <dgm:prSet presAssocID="{586248D0-643B-5143-8C91-D8203E7068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6C911F-4197-D34B-93EE-C73C91F33F6D}" type="pres">
      <dgm:prSet presAssocID="{04FFB45B-A5A8-904B-AD59-912EF97FDB8A}" presName="parentText" presStyleLbl="node1" presStyleIdx="0" presStyleCnt="1" custScaleY="109408" custLinFactNeighborX="-3163" custLinFactNeighborY="454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A84F0C-6E73-E345-A0AE-68F7DAE38C34}" srcId="{586248D0-643B-5143-8C91-D8203E7068CF}" destId="{04FFB45B-A5A8-904B-AD59-912EF97FDB8A}" srcOrd="0" destOrd="0" parTransId="{83197208-9C2C-144A-9554-842CD8A0B6BB}" sibTransId="{6BEEA222-95DB-2942-9C34-82E5EDFDBDEC}"/>
    <dgm:cxn modelId="{4992A25A-2101-524E-81B7-A631E251C70E}" type="presOf" srcId="{04FFB45B-A5A8-904B-AD59-912EF97FDB8A}" destId="{E16C911F-4197-D34B-93EE-C73C91F33F6D}" srcOrd="0" destOrd="0" presId="urn:microsoft.com/office/officeart/2005/8/layout/vList2"/>
    <dgm:cxn modelId="{DB1546A5-B7D0-6C4D-A108-71A986D30060}" type="presOf" srcId="{586248D0-643B-5143-8C91-D8203E7068CF}" destId="{1504EEB0-DFD3-EB4D-9FC5-CBCB1BF4B333}" srcOrd="0" destOrd="0" presId="urn:microsoft.com/office/officeart/2005/8/layout/vList2"/>
    <dgm:cxn modelId="{629DBB85-6EC5-C841-B903-3E3143ED3B26}" type="presParOf" srcId="{1504EEB0-DFD3-EB4D-9FC5-CBCB1BF4B333}" destId="{E16C911F-4197-D34B-93EE-C73C91F33F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A38414-7571-484F-8539-00AABFA66A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E5E043-5A9D-1746-9A7C-2957777C126F}">
      <dgm:prSet/>
      <dgm:spPr/>
      <dgm:t>
        <a:bodyPr/>
        <a:lstStyle/>
        <a:p>
          <a:r>
            <a:rPr lang="ru-RU" b="1"/>
            <a:t>Окончив обучение, молодой специалист может работать:</a:t>
          </a:r>
          <a:endParaRPr lang="ru-RU"/>
        </a:p>
      </dgm:t>
    </dgm:pt>
    <dgm:pt modelId="{5FFB6E83-904B-004A-9585-0AD83A2A8D08}" type="parTrans" cxnId="{04967491-49AB-A745-9615-EE7081D07270}">
      <dgm:prSet/>
      <dgm:spPr/>
      <dgm:t>
        <a:bodyPr/>
        <a:lstStyle/>
        <a:p>
          <a:endParaRPr lang="ru-RU"/>
        </a:p>
      </dgm:t>
    </dgm:pt>
    <dgm:pt modelId="{054F3BE0-E14A-BD40-91D1-1438D86E9D81}" type="sibTrans" cxnId="{04967491-49AB-A745-9615-EE7081D07270}">
      <dgm:prSet/>
      <dgm:spPr/>
      <dgm:t>
        <a:bodyPr/>
        <a:lstStyle/>
        <a:p>
          <a:endParaRPr lang="ru-RU"/>
        </a:p>
      </dgm:t>
    </dgm:pt>
    <dgm:pt modelId="{F53A17ED-6FA8-5C4D-8219-857026F0B8B9}">
      <dgm:prSet/>
      <dgm:spPr/>
      <dgm:t>
        <a:bodyPr/>
        <a:lstStyle/>
        <a:p>
          <a:r>
            <a:rPr lang="ru-RU" dirty="0"/>
            <a:t>психологом </a:t>
          </a:r>
          <a:r>
            <a:rPr lang="ru-RU" b="1" dirty="0"/>
            <a:t>в системе образования </a:t>
          </a:r>
          <a:r>
            <a:rPr lang="ru-RU" dirty="0"/>
            <a:t>и дошкольного воспитания, в социальной сфере; </a:t>
          </a:r>
        </a:p>
      </dgm:t>
    </dgm:pt>
    <dgm:pt modelId="{845361C2-9A2D-0749-8D9B-803A1C30A0F0}" type="parTrans" cxnId="{B8009685-FB30-8F4B-9FC9-5FA215E4CC0D}">
      <dgm:prSet/>
      <dgm:spPr/>
      <dgm:t>
        <a:bodyPr/>
        <a:lstStyle/>
        <a:p>
          <a:endParaRPr lang="ru-RU"/>
        </a:p>
      </dgm:t>
    </dgm:pt>
    <dgm:pt modelId="{BF415F48-2C43-8047-9941-A174DAE4EE55}" type="sibTrans" cxnId="{B8009685-FB30-8F4B-9FC9-5FA215E4CC0D}">
      <dgm:prSet/>
      <dgm:spPr/>
      <dgm:t>
        <a:bodyPr/>
        <a:lstStyle/>
        <a:p>
          <a:endParaRPr lang="ru-RU"/>
        </a:p>
      </dgm:t>
    </dgm:pt>
    <dgm:pt modelId="{60C12F54-AE57-1F44-B280-D70C450EF878}">
      <dgm:prSet/>
      <dgm:spPr/>
      <dgm:t>
        <a:bodyPr/>
        <a:lstStyle/>
        <a:p>
          <a:r>
            <a:rPr lang="ru-RU" dirty="0"/>
            <a:t>в службе </a:t>
          </a:r>
          <a:r>
            <a:rPr lang="ru-RU" b="1" dirty="0"/>
            <a:t>психологического консультирования </a:t>
          </a:r>
          <a:r>
            <a:rPr lang="ru-RU" dirty="0"/>
            <a:t>(семейное, индивидуальное);</a:t>
          </a:r>
        </a:p>
      </dgm:t>
    </dgm:pt>
    <dgm:pt modelId="{3CA5CAE4-DF6E-1F4F-A765-799AC04A44CC}" type="parTrans" cxnId="{D4C98301-4EB5-EA41-9CFF-62BEB4D7B17F}">
      <dgm:prSet/>
      <dgm:spPr/>
      <dgm:t>
        <a:bodyPr/>
        <a:lstStyle/>
        <a:p>
          <a:endParaRPr lang="ru-RU"/>
        </a:p>
      </dgm:t>
    </dgm:pt>
    <dgm:pt modelId="{7206FDEA-10D1-4445-829D-56C3823F9D9F}" type="sibTrans" cxnId="{D4C98301-4EB5-EA41-9CFF-62BEB4D7B17F}">
      <dgm:prSet/>
      <dgm:spPr/>
      <dgm:t>
        <a:bodyPr/>
        <a:lstStyle/>
        <a:p>
          <a:endParaRPr lang="ru-RU"/>
        </a:p>
      </dgm:t>
    </dgm:pt>
    <dgm:pt modelId="{87C0604D-1BE6-F74E-AD79-C87ED4FD5766}">
      <dgm:prSet/>
      <dgm:spPr/>
      <dgm:t>
        <a:bodyPr/>
        <a:lstStyle/>
        <a:p>
          <a:r>
            <a:rPr lang="ru-RU"/>
            <a:t>в </a:t>
          </a:r>
          <a:r>
            <a:rPr lang="ru-RU" b="1"/>
            <a:t>больницах и поликлиниках</a:t>
          </a:r>
          <a:r>
            <a:rPr lang="ru-RU"/>
            <a:t>; </a:t>
          </a:r>
        </a:p>
      </dgm:t>
    </dgm:pt>
    <dgm:pt modelId="{130E5F24-FEDF-2C47-881A-C2B3E7E06057}" type="parTrans" cxnId="{89949B82-0589-A849-BE18-68FF35A3604D}">
      <dgm:prSet/>
      <dgm:spPr/>
      <dgm:t>
        <a:bodyPr/>
        <a:lstStyle/>
        <a:p>
          <a:endParaRPr lang="ru-RU"/>
        </a:p>
      </dgm:t>
    </dgm:pt>
    <dgm:pt modelId="{A993D6B3-2A72-6D47-BC56-3D099C73C48B}" type="sibTrans" cxnId="{89949B82-0589-A849-BE18-68FF35A3604D}">
      <dgm:prSet/>
      <dgm:spPr/>
      <dgm:t>
        <a:bodyPr/>
        <a:lstStyle/>
        <a:p>
          <a:endParaRPr lang="ru-RU"/>
        </a:p>
      </dgm:t>
    </dgm:pt>
    <dgm:pt modelId="{3ACD74C2-989E-6C44-9A20-080D70EC3E6C}">
      <dgm:prSet/>
      <dgm:spPr/>
      <dgm:t>
        <a:bodyPr/>
        <a:lstStyle/>
        <a:p>
          <a:r>
            <a:rPr lang="ru-RU" b="1"/>
            <a:t>преподавать психологию </a:t>
          </a:r>
          <a:r>
            <a:rPr lang="ru-RU"/>
            <a:t>в вузах, гимназиях, лицеях, колледжах, училищах.</a:t>
          </a:r>
        </a:p>
      </dgm:t>
    </dgm:pt>
    <dgm:pt modelId="{72959356-6226-BE4F-9730-B70AC1BF0B61}" type="parTrans" cxnId="{87482520-9934-6547-8669-DF585F69C61F}">
      <dgm:prSet/>
      <dgm:spPr/>
      <dgm:t>
        <a:bodyPr/>
        <a:lstStyle/>
        <a:p>
          <a:endParaRPr lang="ru-RU"/>
        </a:p>
      </dgm:t>
    </dgm:pt>
    <dgm:pt modelId="{90FE8750-C579-BB45-B247-12C78FF3C69F}" type="sibTrans" cxnId="{87482520-9934-6547-8669-DF585F69C61F}">
      <dgm:prSet/>
      <dgm:spPr/>
      <dgm:t>
        <a:bodyPr/>
        <a:lstStyle/>
        <a:p>
          <a:endParaRPr lang="ru-RU"/>
        </a:p>
      </dgm:t>
    </dgm:pt>
    <dgm:pt modelId="{C81133D2-1435-AD4D-8CE8-63867C7932F0}">
      <dgm:prSet/>
      <dgm:spPr/>
      <dgm:t>
        <a:bodyPr/>
        <a:lstStyle/>
        <a:p>
          <a:endParaRPr lang="ru-RU"/>
        </a:p>
      </dgm:t>
    </dgm:pt>
    <dgm:pt modelId="{7283EECF-2DCD-4E4F-8D10-979CE26A736F}" type="parTrans" cxnId="{5946608E-3BDA-784F-AF0A-F3612ABE7BBE}">
      <dgm:prSet/>
      <dgm:spPr/>
      <dgm:t>
        <a:bodyPr/>
        <a:lstStyle/>
        <a:p>
          <a:endParaRPr lang="ru-RU"/>
        </a:p>
      </dgm:t>
    </dgm:pt>
    <dgm:pt modelId="{002E4612-9668-4742-B98E-7161F3926E80}" type="sibTrans" cxnId="{5946608E-3BDA-784F-AF0A-F3612ABE7BBE}">
      <dgm:prSet/>
      <dgm:spPr/>
      <dgm:t>
        <a:bodyPr/>
        <a:lstStyle/>
        <a:p>
          <a:endParaRPr lang="ru-RU"/>
        </a:p>
      </dgm:t>
    </dgm:pt>
    <dgm:pt modelId="{CE656C67-1411-C741-B6CC-138EA20DD530}" type="pres">
      <dgm:prSet presAssocID="{6EA38414-7571-484F-8539-00AABFA66A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76B8E6-60AC-EA44-92CD-A3BCF98C960D}" type="pres">
      <dgm:prSet presAssocID="{A5E5E043-5A9D-1746-9A7C-2957777C126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82688-D25A-8E40-A314-0024A3B4A868}" type="pres">
      <dgm:prSet presAssocID="{A5E5E043-5A9D-1746-9A7C-2957777C126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066820-6622-C84D-ABDA-D77270B2DCB1}" type="presOf" srcId="{C81133D2-1435-AD4D-8CE8-63867C7932F0}" destId="{3CB82688-D25A-8E40-A314-0024A3B4A868}" srcOrd="0" destOrd="0" presId="urn:microsoft.com/office/officeart/2005/8/layout/vList2"/>
    <dgm:cxn modelId="{4C290056-62D7-4449-9509-D6293C603106}" type="presOf" srcId="{3ACD74C2-989E-6C44-9A20-080D70EC3E6C}" destId="{3CB82688-D25A-8E40-A314-0024A3B4A868}" srcOrd="0" destOrd="4" presId="urn:microsoft.com/office/officeart/2005/8/layout/vList2"/>
    <dgm:cxn modelId="{B8009685-FB30-8F4B-9FC9-5FA215E4CC0D}" srcId="{A5E5E043-5A9D-1746-9A7C-2957777C126F}" destId="{F53A17ED-6FA8-5C4D-8219-857026F0B8B9}" srcOrd="1" destOrd="0" parTransId="{845361C2-9A2D-0749-8D9B-803A1C30A0F0}" sibTransId="{BF415F48-2C43-8047-9941-A174DAE4EE55}"/>
    <dgm:cxn modelId="{87C39045-7421-C84C-9AE1-B2BEABBD8244}" type="presOf" srcId="{6EA38414-7571-484F-8539-00AABFA66AE2}" destId="{CE656C67-1411-C741-B6CC-138EA20DD530}" srcOrd="0" destOrd="0" presId="urn:microsoft.com/office/officeart/2005/8/layout/vList2"/>
    <dgm:cxn modelId="{5946608E-3BDA-784F-AF0A-F3612ABE7BBE}" srcId="{A5E5E043-5A9D-1746-9A7C-2957777C126F}" destId="{C81133D2-1435-AD4D-8CE8-63867C7932F0}" srcOrd="0" destOrd="0" parTransId="{7283EECF-2DCD-4E4F-8D10-979CE26A736F}" sibTransId="{002E4612-9668-4742-B98E-7161F3926E80}"/>
    <dgm:cxn modelId="{89949B82-0589-A849-BE18-68FF35A3604D}" srcId="{A5E5E043-5A9D-1746-9A7C-2957777C126F}" destId="{87C0604D-1BE6-F74E-AD79-C87ED4FD5766}" srcOrd="3" destOrd="0" parTransId="{130E5F24-FEDF-2C47-881A-C2B3E7E06057}" sibTransId="{A993D6B3-2A72-6D47-BC56-3D099C73C48B}"/>
    <dgm:cxn modelId="{D4C98301-4EB5-EA41-9CFF-62BEB4D7B17F}" srcId="{A5E5E043-5A9D-1746-9A7C-2957777C126F}" destId="{60C12F54-AE57-1F44-B280-D70C450EF878}" srcOrd="2" destOrd="0" parTransId="{3CA5CAE4-DF6E-1F4F-A765-799AC04A44CC}" sibTransId="{7206FDEA-10D1-4445-829D-56C3823F9D9F}"/>
    <dgm:cxn modelId="{86F5D2FF-6764-F247-8009-AC24A5601403}" type="presOf" srcId="{F53A17ED-6FA8-5C4D-8219-857026F0B8B9}" destId="{3CB82688-D25A-8E40-A314-0024A3B4A868}" srcOrd="0" destOrd="1" presId="urn:microsoft.com/office/officeart/2005/8/layout/vList2"/>
    <dgm:cxn modelId="{01DE9284-38AE-1249-A4D9-220F6A429452}" type="presOf" srcId="{A5E5E043-5A9D-1746-9A7C-2957777C126F}" destId="{9576B8E6-60AC-EA44-92CD-A3BCF98C960D}" srcOrd="0" destOrd="0" presId="urn:microsoft.com/office/officeart/2005/8/layout/vList2"/>
    <dgm:cxn modelId="{F3D2BAE9-C253-0D4A-ADFC-50AF0430B735}" type="presOf" srcId="{60C12F54-AE57-1F44-B280-D70C450EF878}" destId="{3CB82688-D25A-8E40-A314-0024A3B4A868}" srcOrd="0" destOrd="2" presId="urn:microsoft.com/office/officeart/2005/8/layout/vList2"/>
    <dgm:cxn modelId="{DEABCDC5-5EDF-3046-B8BA-20B369A1BF6F}" type="presOf" srcId="{87C0604D-1BE6-F74E-AD79-C87ED4FD5766}" destId="{3CB82688-D25A-8E40-A314-0024A3B4A868}" srcOrd="0" destOrd="3" presId="urn:microsoft.com/office/officeart/2005/8/layout/vList2"/>
    <dgm:cxn modelId="{04967491-49AB-A745-9615-EE7081D07270}" srcId="{6EA38414-7571-484F-8539-00AABFA66AE2}" destId="{A5E5E043-5A9D-1746-9A7C-2957777C126F}" srcOrd="0" destOrd="0" parTransId="{5FFB6E83-904B-004A-9585-0AD83A2A8D08}" sibTransId="{054F3BE0-E14A-BD40-91D1-1438D86E9D81}"/>
    <dgm:cxn modelId="{87482520-9934-6547-8669-DF585F69C61F}" srcId="{A5E5E043-5A9D-1746-9A7C-2957777C126F}" destId="{3ACD74C2-989E-6C44-9A20-080D70EC3E6C}" srcOrd="4" destOrd="0" parTransId="{72959356-6226-BE4F-9730-B70AC1BF0B61}" sibTransId="{90FE8750-C579-BB45-B247-12C78FF3C69F}"/>
    <dgm:cxn modelId="{AC3A959A-2DBB-E74E-8513-1C7EDEEBE95A}" type="presParOf" srcId="{CE656C67-1411-C741-B6CC-138EA20DD530}" destId="{9576B8E6-60AC-EA44-92CD-A3BCF98C960D}" srcOrd="0" destOrd="0" presId="urn:microsoft.com/office/officeart/2005/8/layout/vList2"/>
    <dgm:cxn modelId="{1A1DC905-D4CE-6040-9FCC-AB8BDD04F631}" type="presParOf" srcId="{CE656C67-1411-C741-B6CC-138EA20DD530}" destId="{3CB82688-D25A-8E40-A314-0024A3B4A86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A8E817-5852-314F-A45B-6A493CEDB2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5C7E5F8-DB35-9C40-AA96-EC287365BFC9}">
      <dgm:prSet/>
      <dgm:spPr/>
      <dgm:t>
        <a:bodyPr/>
        <a:lstStyle/>
        <a:p>
          <a:r>
            <a:rPr lang="ru-RU" dirty="0"/>
            <a:t>Формула правильного выбора профессии:</a:t>
          </a:r>
        </a:p>
      </dgm:t>
    </dgm:pt>
    <dgm:pt modelId="{938A659A-F960-0349-85A6-A6EE4FE464B3}" type="parTrans" cxnId="{EB48424C-EBA7-5547-9124-5A842C741533}">
      <dgm:prSet/>
      <dgm:spPr/>
      <dgm:t>
        <a:bodyPr/>
        <a:lstStyle/>
        <a:p>
          <a:endParaRPr lang="ru-RU"/>
        </a:p>
      </dgm:t>
    </dgm:pt>
    <dgm:pt modelId="{98BD3274-0B2E-8649-8EF3-8AEBBE89AB4B}" type="sibTrans" cxnId="{EB48424C-EBA7-5547-9124-5A842C741533}">
      <dgm:prSet/>
      <dgm:spPr/>
      <dgm:t>
        <a:bodyPr/>
        <a:lstStyle/>
        <a:p>
          <a:endParaRPr lang="ru-RU"/>
        </a:p>
      </dgm:t>
    </dgm:pt>
    <dgm:pt modelId="{2E11A2CC-FA86-0745-BC3D-1C6BD0311831}" type="pres">
      <dgm:prSet presAssocID="{48A8E817-5852-314F-A45B-6A493CEDB2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66D165-4211-F443-9B12-C29CEA01EA06}" type="pres">
      <dgm:prSet presAssocID="{35C7E5F8-DB35-9C40-AA96-EC287365BF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92F170-5689-594B-B62F-85D50E3D9FC5}" type="presOf" srcId="{48A8E817-5852-314F-A45B-6A493CEDB28C}" destId="{2E11A2CC-FA86-0745-BC3D-1C6BD0311831}" srcOrd="0" destOrd="0" presId="urn:microsoft.com/office/officeart/2005/8/layout/vList2"/>
    <dgm:cxn modelId="{9B4269D6-FF05-7140-962F-CE2E130C448B}" type="presOf" srcId="{35C7E5F8-DB35-9C40-AA96-EC287365BFC9}" destId="{9766D165-4211-F443-9B12-C29CEA01EA06}" srcOrd="0" destOrd="0" presId="urn:microsoft.com/office/officeart/2005/8/layout/vList2"/>
    <dgm:cxn modelId="{EB48424C-EBA7-5547-9124-5A842C741533}" srcId="{48A8E817-5852-314F-A45B-6A493CEDB28C}" destId="{35C7E5F8-DB35-9C40-AA96-EC287365BFC9}" srcOrd="0" destOrd="0" parTransId="{938A659A-F960-0349-85A6-A6EE4FE464B3}" sibTransId="{98BD3274-0B2E-8649-8EF3-8AEBBE89AB4B}"/>
    <dgm:cxn modelId="{D4B1FA68-D0F8-4E42-8A40-AA93713AC759}" type="presParOf" srcId="{2E11A2CC-FA86-0745-BC3D-1C6BD0311831}" destId="{9766D165-4211-F443-9B12-C29CEA01EA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A8E817-5852-314F-A45B-6A493CEDB2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5C7E5F8-DB35-9C40-AA96-EC287365BFC9}">
      <dgm:prSet/>
      <dgm:spPr/>
      <dgm:t>
        <a:bodyPr/>
        <a:lstStyle/>
        <a:p>
          <a:r>
            <a:rPr lang="ru-RU" dirty="0"/>
            <a:t>Формула правильного выбора профессии:</a:t>
          </a:r>
        </a:p>
      </dgm:t>
    </dgm:pt>
    <dgm:pt modelId="{938A659A-F960-0349-85A6-A6EE4FE464B3}" type="parTrans" cxnId="{EB48424C-EBA7-5547-9124-5A842C741533}">
      <dgm:prSet/>
      <dgm:spPr/>
      <dgm:t>
        <a:bodyPr/>
        <a:lstStyle/>
        <a:p>
          <a:endParaRPr lang="ru-RU"/>
        </a:p>
      </dgm:t>
    </dgm:pt>
    <dgm:pt modelId="{98BD3274-0B2E-8649-8EF3-8AEBBE89AB4B}" type="sibTrans" cxnId="{EB48424C-EBA7-5547-9124-5A842C741533}">
      <dgm:prSet/>
      <dgm:spPr/>
      <dgm:t>
        <a:bodyPr/>
        <a:lstStyle/>
        <a:p>
          <a:endParaRPr lang="ru-RU"/>
        </a:p>
      </dgm:t>
    </dgm:pt>
    <dgm:pt modelId="{2E11A2CC-FA86-0745-BC3D-1C6BD0311831}" type="pres">
      <dgm:prSet presAssocID="{48A8E817-5852-314F-A45B-6A493CEDB2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66D165-4211-F443-9B12-C29CEA01EA06}" type="pres">
      <dgm:prSet presAssocID="{35C7E5F8-DB35-9C40-AA96-EC287365BF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92F170-5689-594B-B62F-85D50E3D9FC5}" type="presOf" srcId="{48A8E817-5852-314F-A45B-6A493CEDB28C}" destId="{2E11A2CC-FA86-0745-BC3D-1C6BD0311831}" srcOrd="0" destOrd="0" presId="urn:microsoft.com/office/officeart/2005/8/layout/vList2"/>
    <dgm:cxn modelId="{9B4269D6-FF05-7140-962F-CE2E130C448B}" type="presOf" srcId="{35C7E5F8-DB35-9C40-AA96-EC287365BFC9}" destId="{9766D165-4211-F443-9B12-C29CEA01EA06}" srcOrd="0" destOrd="0" presId="urn:microsoft.com/office/officeart/2005/8/layout/vList2"/>
    <dgm:cxn modelId="{EB48424C-EBA7-5547-9124-5A842C741533}" srcId="{48A8E817-5852-314F-A45B-6A493CEDB28C}" destId="{35C7E5F8-DB35-9C40-AA96-EC287365BFC9}" srcOrd="0" destOrd="0" parTransId="{938A659A-F960-0349-85A6-A6EE4FE464B3}" sibTransId="{98BD3274-0B2E-8649-8EF3-8AEBBE89AB4B}"/>
    <dgm:cxn modelId="{D4B1FA68-D0F8-4E42-8A40-AA93713AC759}" type="presParOf" srcId="{2E11A2CC-FA86-0745-BC3D-1C6BD0311831}" destId="{9766D165-4211-F443-9B12-C29CEA01EA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DCBF7A-3631-E94D-A823-63AE63831C63}">
      <dsp:nvSpPr>
        <dsp:cNvPr id="0" name=""/>
        <dsp:cNvSpPr/>
      </dsp:nvSpPr>
      <dsp:spPr>
        <a:xfrm>
          <a:off x="548524" y="459"/>
          <a:ext cx="5599694" cy="2799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/>
            <a:t>Профессия Психолог</a:t>
          </a:r>
          <a:endParaRPr lang="ru-RU" sz="6500" kern="1200"/>
        </a:p>
      </dsp:txBody>
      <dsp:txXfrm>
        <a:off x="548524" y="459"/>
        <a:ext cx="5599694" cy="27998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2B2572C-A547-B148-BD47-1AC0784E00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E635074-3148-3546-8672-93A88A56959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C4666E36-05B8-3B4E-A177-844853FCA06D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627015C2-5DD9-184E-AD30-D7A461659A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0C1A2692-FB5F-D945-BCC3-5E232CA30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C0EBBF-E9B0-9542-B4AE-DA99B811F5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BC5FCA-51B8-464D-9471-3119EE641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86361F-9EC5-7E48-8FDF-896319FF73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>
            <a:extLst>
              <a:ext uri="{FF2B5EF4-FFF2-40B4-BE49-F238E27FC236}">
                <a16:creationId xmlns:a16="http://schemas.microsoft.com/office/drawing/2014/main" xmlns="" id="{8ADC65DE-BCD9-444D-9F32-DBF675279A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>
            <a:extLst>
              <a:ext uri="{FF2B5EF4-FFF2-40B4-BE49-F238E27FC236}">
                <a16:creationId xmlns:a16="http://schemas.microsoft.com/office/drawing/2014/main" xmlns="" id="{3BA6C648-493C-2344-9904-F12501A1D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1507" name="Номер слайда 3">
            <a:extLst>
              <a:ext uri="{FF2B5EF4-FFF2-40B4-BE49-F238E27FC236}">
                <a16:creationId xmlns:a16="http://schemas.microsoft.com/office/drawing/2014/main" xmlns="" id="{C20D406D-C006-AA46-BFEE-8954093339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E470AB-0091-5143-97A0-C3B7FEE202A0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xmlns="" id="{C2C3D5DB-C81C-D345-9A22-10DDF7B3056C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xmlns="" id="{33F1FEF5-6C89-604E-A008-BC5945CA9C51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xmlns="" id="{02F107AA-6FC1-1C48-8FFE-5F2489FD7DBF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xmlns="" id="{6A3B03C4-02A0-EA46-AB14-28268BA59A5D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xmlns="" id="{B3C97C07-F6D6-B841-ACC8-42E28D4A4540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xmlns="" id="{F0456850-8D23-0E46-A627-95D082F16336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xmlns="" id="{ED8D65E7-1EFB-2C4E-99A5-152E38296A0E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xmlns="" id="{B6502A41-FF88-7440-9462-6E81E39CFD4E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xmlns="" id="{DC49C553-996B-AF4A-8A0B-E2E19FDC68E7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xmlns="" id="{47AACBC0-A7CE-6847-914A-ABD3A70927DA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xmlns="" id="{909F7EB8-E15E-0D40-8025-1B0BB7566AAB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73EFDEB4-053F-2640-8FE3-4BA74105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6A99EB21-4BB4-5D4C-92AA-AF5D0C6C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680954C6-CFE6-484E-8C39-01205C694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298C-7C54-544C-AE76-2219481054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0466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1FFAD4-56EA-C640-B8BD-144C25C1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3E668D-FF07-774C-A62B-173C4C1A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CF97DE-3328-BB41-B4F4-C59DF9C7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C75B1-BA51-264E-BB05-B6F00C9B10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6626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B8C2CC-5BA3-5146-BF74-AC10DA791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D5B140-EE23-C842-8494-8F7EEDCD0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DD6822B3-E6F3-944B-B437-F503B65CF3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8C6858E-E149-2544-A851-4F929D5D25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A9661EE-ECE1-F54B-888A-6B1A3DB62F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83CEE-EB66-3741-9F67-ACCC6CC534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0095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86F713-C942-6648-955F-F8D90133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7C83D7-C5D9-CC44-9E9B-6DB9D03E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8C451B-066E-2F4F-A51D-9F40AA9D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CCBAA-7FB6-FE44-81FE-B1045ACE37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93812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94433F-0EDD-464D-BBF0-38846108F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7306EF-25F1-4C42-A26F-A9DE85E03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90B5E3C-0757-3549-B623-8F1BB85F9F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9DCB6A0-0E56-9242-9904-965E7326EE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5263E39-399C-D248-8374-EA1F9B8F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6C74A-C36F-4543-AE4F-DCCCB1ACF2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77417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B3FA9D6-D19D-8846-BF37-0308F0728B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353940F-B7EE-C149-896C-19456AB0C7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9731CC7-C861-6B40-8D37-D4211FEBDE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D580-92CF-494F-9EDE-0E2A60BD02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10889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8F061E-4B1D-0F42-818E-F3AE37B4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323A39-DEE3-064C-8000-685872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06E25E-D73C-1845-8EC1-1E0EB196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7EB7-0346-674B-B3AD-F62180AC0B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0848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687164-D2BE-A04B-A2CB-B9C1230E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82F02B-2970-154B-8CC7-D02D29C5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EE7935-3EAF-0C4E-BBDD-AECDFC59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4028D-37A5-8A44-A371-4971E60AD4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56459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CE446387-7470-6549-BDF8-7A9A7FC8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05FB6FA-001F-2140-9646-9D76F7F31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EE014B5-1A63-FC43-A5A2-A418800C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E09D-6902-C244-8882-A934135E6E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4569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0AC80B-68CE-B844-A086-2D3DFD9BF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7F7CC3-F269-0948-A4FA-4FF0EBFF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3CFD2A-271A-8D40-94A7-B85B4BB9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422-2AAC-4246-8C21-4FBDCAF870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2022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BEDEB3-9809-B84C-8045-A908412A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AC4FC9-ED79-EB4E-B493-281E68E2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DF8066-6F90-594E-8CB1-B117B736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819A2-0DD2-FE41-9174-F18819A1C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9555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F8BE9C7-3BF2-314A-9FB9-19DD9E61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14D14F2-0A2A-3443-AE4B-3FF22134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1F7946A-58A4-AC4A-BA1A-7B515224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8C82-3A89-6642-9875-2C6964330C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3839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11C2E99-EA7F-3F47-B750-72ACA3A2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BB48A1E-3C21-1140-B68B-D9E20818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AA487F9-E1B5-5A4D-83BA-1D4172CC1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2FC0-BE09-D342-9715-516F59C57D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093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C1F1C423-F179-134F-BA95-38E0C7E4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B5324B9-F24F-CD47-8469-62D5E3195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CE1F1EC-EBB3-2F48-87F2-AD9AEB19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9EFC9-F1BC-4043-9971-072E54A4A5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7429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A6FB0DB1-5737-DB4A-BAED-36897989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55E70052-BF37-9149-92A8-35AC716FF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DEF880C-CCC3-7145-B5C7-2131BDAC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F81C-4CFA-6C41-95F4-CCD7BD79AB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1015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D6C347C-8D88-564C-9A11-AFAD4103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E4A3724-75D3-8C40-9DC3-3B60A0A5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4CD2E24-2E7D-9342-992D-BB4D5978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B282F-C9B8-124C-943D-D4E4ED111F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6119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3E3A848-BFD6-4040-879E-8D4DF7EB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3F88B47-7327-9847-BE2A-BA763D2EB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7BDFF71-B645-1A4E-95DC-6A2BE31F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CB85B-8E64-CF48-80AF-C68CF926A4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4062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xmlns="" id="{9BA2656E-75DF-9441-BBDE-473F58BB5BB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BD9056CA-88D5-A741-B542-4ABAE0E4C2A8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49771429-9B24-D144-A031-525F1FB5615C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114C6A02-450C-9C44-A735-F9483F832EAD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23A05B11-E0FF-A04A-8B2A-2BD6E7BE5A51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B50EC74F-3109-BF45-9D29-0A848EC3263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A3F72250-C89F-C24F-97B1-5EC8D1B40599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C9487863-DF04-F344-944C-B1C2656DC1E0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0C4CE27C-6327-D844-9019-3F6F81E3FC99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6F927E46-83E6-6F40-83C8-3A37DA1551DC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4003EB7D-7227-1447-922C-F0236AF405AC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xmlns="" id="{69D3B7B7-BC1C-C346-AF6B-E1EFC4A1E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xmlns="" id="{6F39802C-6233-3047-ABBD-D5259CAB59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
Второй уровень
Третий уровень
Четвертый уровень
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32ADDC-D6CA-6D48-A24C-4049A0BE0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401B18-7B80-A848-AB1E-04AF62392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A73F46-FB90-8045-BD47-FECA321EA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0CBB4F7B-0060-9244-B541-BFA6CAD3D5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53" r:id="rId11"/>
    <p:sldLayoutId id="2147484047" r:id="rId12"/>
    <p:sldLayoutId id="2147484054" r:id="rId13"/>
    <p:sldLayoutId id="2147484048" r:id="rId14"/>
    <p:sldLayoutId id="2147484049" r:id="rId15"/>
    <p:sldLayoutId id="2147484050" r:id="rId16"/>
    <p:sldLayoutId id="2147484051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70302020209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70302020209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70302020209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70302020209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tif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8D9A20-8331-034A-927D-C901D93F7814}"/>
              </a:ext>
            </a:extLst>
          </p:cNvPr>
          <p:cNvSpPr txBox="1"/>
          <p:nvPr/>
        </p:nvSpPr>
        <p:spPr>
          <a:xfrm>
            <a:off x="1547813" y="2379663"/>
            <a:ext cx="5761037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Профессиональная проба.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ПРОФЕССИЯ ПСИХОЛОГ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xmlns="" id="{B943E8AD-8572-6D49-A748-5576A63FA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8913"/>
            <a:ext cx="8515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</a:rPr>
              <a:t>Белгородский инженерный юношеский лицей-интернат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</a:rPr>
              <a:t>Центр дистанционного образования детей-инвалидов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xmlns="" id="{0E34397E-1987-7644-B9E5-412BAD809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5689600"/>
            <a:ext cx="8353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</a:rPr>
              <a:t>Педагог-психолог: Рязанова Мария Андреевна</a:t>
            </a:r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xmlns="" id="{C51757A0-B729-414F-BE10-A3B5F1459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237288"/>
            <a:ext cx="3240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Белгород, 2020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xmlns="" id="{B3976F6A-DDC1-F44B-BDF3-0C03F89FC62B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44513" y="1916113"/>
            <a:ext cx="7451725" cy="442277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>
                <a:solidFill>
                  <a:srgbClr val="3366FF"/>
                </a:solidFill>
              </a:rPr>
              <a:t> 	</a:t>
            </a:r>
            <a:r>
              <a:rPr lang="ru-RU" sz="4000" b="1" i="1" u="sng" dirty="0">
                <a:solidFill>
                  <a:schemeClr val="accent5">
                    <a:lumMod val="50000"/>
                  </a:schemeClr>
                </a:solidFill>
              </a:rPr>
              <a:t>Главное качество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</a:rPr>
              <a:t>, которым должен обладать будущий профессионал, - это </a:t>
            </a:r>
            <a:r>
              <a:rPr lang="ru-RU" sz="4200" b="1" i="1" u="sng" dirty="0">
                <a:solidFill>
                  <a:schemeClr val="accent2">
                    <a:lumMod val="75000"/>
                  </a:schemeClr>
                </a:solidFill>
              </a:rPr>
              <a:t>ЛЮБОВЬ</a:t>
            </a:r>
            <a:r>
              <a:rPr lang="ru-RU" sz="4000" b="1" i="1" u="sng" dirty="0">
                <a:solidFill>
                  <a:schemeClr val="accent2">
                    <a:lumMod val="75000"/>
                  </a:schemeClr>
                </a:solidFill>
              </a:rPr>
              <a:t> К ЛЮДЯМ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</a:rPr>
              <a:t>, неподдельный и не проходящий интерес к ним.  </a:t>
            </a:r>
            <a:r>
              <a:rPr lang="ru-RU" sz="2800" b="1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	</a:t>
            </a:r>
          </a:p>
        </p:txBody>
      </p:sp>
      <p:pic>
        <p:nvPicPr>
          <p:cNvPr id="30722" name="Рисунок 2">
            <a:extLst>
              <a:ext uri="{FF2B5EF4-FFF2-40B4-BE49-F238E27FC236}">
                <a16:creationId xmlns:a16="http://schemas.microsoft.com/office/drawing/2014/main" xmlns="" id="{1826597C-95F9-644E-A36E-47474AB0F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5888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19C733-2E45-9F41-972C-186C42A1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0011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Плюсы и минусы профессии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EAFAE6-9A4E-4842-B192-CA70C25E4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125538"/>
            <a:ext cx="6086475" cy="5429250"/>
          </a:xfrm>
        </p:spPr>
        <p:txBody>
          <a:bodyPr rtlCol="0">
            <a:normAutofit/>
          </a:bodyPr>
          <a:lstStyle/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ПЛЮСЫ ПРОФЕССИИ: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интересная творческая работа </a:t>
            </a:r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возможность принимать участие в решении реальных проблем людей</a:t>
            </a:r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необходимость постоянного профессионального совершенствования и в связи с этим — возможность личностного роста</a:t>
            </a:r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возможность использования профессиональных знаний  в повседневной жизни</a:t>
            </a:r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познание и изменение себя, своего отношения к событиям окружающего мира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1747" name="Рисунок 3">
            <a:extLst>
              <a:ext uri="{FF2B5EF4-FFF2-40B4-BE49-F238E27FC236}">
                <a16:creationId xmlns:a16="http://schemas.microsoft.com/office/drawing/2014/main" xmlns="" id="{B547BDDD-D1DE-FC42-B9F5-927D0FC96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1888" y="2074863"/>
            <a:ext cx="27178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Рисунок 4">
            <a:extLst>
              <a:ext uri="{FF2B5EF4-FFF2-40B4-BE49-F238E27FC236}">
                <a16:creationId xmlns:a16="http://schemas.microsoft.com/office/drawing/2014/main" xmlns="" id="{9EB6B175-E798-DA48-8071-ADC213911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173384">
            <a:off x="6721475" y="4776788"/>
            <a:ext cx="2338388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9B2195-09B6-D540-AB20-0ADBA3EF9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785813"/>
            <a:ext cx="5686425" cy="5383212"/>
          </a:xfrm>
        </p:spPr>
        <p:txBody>
          <a:bodyPr rtlCol="0">
            <a:normAutofit/>
          </a:bodyPr>
          <a:lstStyle/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МИНУСЫ ПРОФЕССИИ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душевная усталость, эмоциональное выгорание</a:t>
            </a:r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сложности в принятии мировоззрения клиента</a:t>
            </a:r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переживание проблем клиента как своих собственных</a:t>
            </a:r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высокий уровень ответственности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770" name="Объект 3">
            <a:extLst>
              <a:ext uri="{FF2B5EF4-FFF2-40B4-BE49-F238E27FC236}">
                <a16:creationId xmlns:a16="http://schemas.microsoft.com/office/drawing/2014/main" xmlns="" id="{61738FCA-BEF2-1348-8609-6E8C5729E5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928813"/>
            <a:ext cx="314325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Рисунок 3">
            <a:extLst>
              <a:ext uri="{FF2B5EF4-FFF2-40B4-BE49-F238E27FC236}">
                <a16:creationId xmlns:a16="http://schemas.microsoft.com/office/drawing/2014/main" xmlns="" id="{85C2C275-A1D2-7446-96E1-E9936EF39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75675">
            <a:off x="4975225" y="4519613"/>
            <a:ext cx="23399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42" descr="T6xeFlhpr-w.jpg">
            <a:extLst>
              <a:ext uri="{FF2B5EF4-FFF2-40B4-BE49-F238E27FC236}">
                <a16:creationId xmlns:a16="http://schemas.microsoft.com/office/drawing/2014/main" xmlns="" id="{80FEA1B8-C9A2-6249-9FD3-1BD8CA6658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606925"/>
            <a:ext cx="37496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Рисунок 35" descr="325.jpg">
            <a:extLst>
              <a:ext uri="{FF2B5EF4-FFF2-40B4-BE49-F238E27FC236}">
                <a16:creationId xmlns:a16="http://schemas.microsoft.com/office/drawing/2014/main" xmlns="" id="{DF439626-4A09-3B43-9528-FBDAEBE9FE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4592638"/>
            <a:ext cx="2617787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Рисунок 34" descr="000152c1615a4b3a2bae1c00e4acfb45.jpg">
            <a:extLst>
              <a:ext uri="{FF2B5EF4-FFF2-40B4-BE49-F238E27FC236}">
                <a16:creationId xmlns:a16="http://schemas.microsoft.com/office/drawing/2014/main" xmlns="" id="{9C9EE7CE-D412-8844-8658-7C1978EB96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28875"/>
            <a:ext cx="14573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Рисунок 29" descr="pcixolog.jpg">
            <a:extLst>
              <a:ext uri="{FF2B5EF4-FFF2-40B4-BE49-F238E27FC236}">
                <a16:creationId xmlns:a16="http://schemas.microsoft.com/office/drawing/2014/main" xmlns="" id="{7A786021-151A-1C4C-80E8-4290E2A01E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2275" y="2262188"/>
            <a:ext cx="207168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Рисунок 28" descr="psikolojiyi-yeniden-dusunmek.jpg">
            <a:extLst>
              <a:ext uri="{FF2B5EF4-FFF2-40B4-BE49-F238E27FC236}">
                <a16:creationId xmlns:a16="http://schemas.microsoft.com/office/drawing/2014/main" xmlns="" id="{F04AFC0A-9C93-4047-A66C-EE5DC05C97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592638"/>
            <a:ext cx="24860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1">
            <a:extLst>
              <a:ext uri="{FF2B5EF4-FFF2-40B4-BE49-F238E27FC236}">
                <a16:creationId xmlns:a16="http://schemas.microsoft.com/office/drawing/2014/main" xmlns="" id="{C0C26AF2-0609-3B49-A801-29E44DC7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862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Arial" panose="020B0604020202020204" pitchFamily="34" charset="0"/>
              </a:rPr>
              <a:t>Научные психологические знания применяются везде</a:t>
            </a: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</a:rPr>
              <a:t>, где необходимо учитывать психологию людей и человеческие взаимоотношения.</a:t>
            </a:r>
          </a:p>
        </p:txBody>
      </p:sp>
      <p:sp>
        <p:nvSpPr>
          <p:cNvPr id="21512" name="TextBox 5">
            <a:extLst>
              <a:ext uri="{FF2B5EF4-FFF2-40B4-BE49-F238E27FC236}">
                <a16:creationId xmlns:a16="http://schemas.microsoft.com/office/drawing/2014/main" xmlns="" id="{C314B6A7-4996-A04F-8307-8EDC660A5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1714500"/>
            <a:ext cx="242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Arial" panose="020B0604020202020204" pitchFamily="34" charset="0"/>
              </a:rPr>
              <a:t>образование</a:t>
            </a:r>
          </a:p>
        </p:txBody>
      </p:sp>
      <p:sp>
        <p:nvSpPr>
          <p:cNvPr id="21513" name="TextBox 6">
            <a:extLst>
              <a:ext uri="{FF2B5EF4-FFF2-40B4-BE49-F238E27FC236}">
                <a16:creationId xmlns:a16="http://schemas.microsoft.com/office/drawing/2014/main" xmlns="" id="{DB58A16C-E71B-4E49-9BA4-95EEE9D54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928813"/>
            <a:ext cx="3071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Arial" panose="020B0604020202020204" pitchFamily="34" charset="0"/>
              </a:rPr>
              <a:t>медицина</a:t>
            </a:r>
          </a:p>
        </p:txBody>
      </p:sp>
      <p:sp>
        <p:nvSpPr>
          <p:cNvPr id="21514" name="TextBox 7">
            <a:extLst>
              <a:ext uri="{FF2B5EF4-FFF2-40B4-BE49-F238E27FC236}">
                <a16:creationId xmlns:a16="http://schemas.microsoft.com/office/drawing/2014/main" xmlns="" id="{8B5A6A83-BFFE-FB4A-B4BB-DE978AC4B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4143375"/>
            <a:ext cx="2357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Arial" panose="020B0604020202020204" pitchFamily="34" charset="0"/>
              </a:rPr>
              <a:t>экономика</a:t>
            </a:r>
          </a:p>
        </p:txBody>
      </p:sp>
      <p:sp>
        <p:nvSpPr>
          <p:cNvPr id="21515" name="TextBox 8">
            <a:extLst>
              <a:ext uri="{FF2B5EF4-FFF2-40B4-BE49-F238E27FC236}">
                <a16:creationId xmlns:a16="http://schemas.microsoft.com/office/drawing/2014/main" xmlns="" id="{17611927-36E2-B649-B7F5-CAB1D3AD9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4054475"/>
            <a:ext cx="2500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Arial" panose="020B0604020202020204" pitchFamily="34" charset="0"/>
              </a:rPr>
              <a:t>политика</a:t>
            </a:r>
          </a:p>
        </p:txBody>
      </p:sp>
      <p:sp>
        <p:nvSpPr>
          <p:cNvPr id="21516" name="TextBox 9">
            <a:extLst>
              <a:ext uri="{FF2B5EF4-FFF2-40B4-BE49-F238E27FC236}">
                <a16:creationId xmlns:a16="http://schemas.microsoft.com/office/drawing/2014/main" xmlns="" id="{8F1846C9-1B30-CF41-95A0-04A6D289C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4143375"/>
            <a:ext cx="264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Arial" panose="020B0604020202020204" pitchFamily="34" charset="0"/>
              </a:rPr>
              <a:t>право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7B5CDD70-EB29-B04B-84BA-0C07C87B5E89}"/>
              </a:ext>
            </a:extLst>
          </p:cNvPr>
          <p:cNvCxnSpPr>
            <a:cxnSpLocks/>
          </p:cNvCxnSpPr>
          <p:nvPr/>
        </p:nvCxnSpPr>
        <p:spPr>
          <a:xfrm>
            <a:off x="6011863" y="1382713"/>
            <a:ext cx="1060450" cy="403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7B496E79-7887-F046-ABBC-2EEA1D6A840B}"/>
              </a:ext>
            </a:extLst>
          </p:cNvPr>
          <p:cNvCxnSpPr>
            <a:cxnSpLocks/>
          </p:cNvCxnSpPr>
          <p:nvPr/>
        </p:nvCxnSpPr>
        <p:spPr>
          <a:xfrm flipH="1">
            <a:off x="1500188" y="1465263"/>
            <a:ext cx="1428750" cy="463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881370C4-4581-BE44-8B9B-995D91165E10}"/>
              </a:ext>
            </a:extLst>
          </p:cNvPr>
          <p:cNvCxnSpPr/>
          <p:nvPr/>
        </p:nvCxnSpPr>
        <p:spPr>
          <a:xfrm rot="5400000">
            <a:off x="1643063" y="2357438"/>
            <a:ext cx="2500312" cy="1071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96C6F33D-022D-BE4C-B202-256FE441DE23}"/>
              </a:ext>
            </a:extLst>
          </p:cNvPr>
          <p:cNvCxnSpPr>
            <a:cxnSpLocks/>
          </p:cNvCxnSpPr>
          <p:nvPr/>
        </p:nvCxnSpPr>
        <p:spPr>
          <a:xfrm>
            <a:off x="5376863" y="1627188"/>
            <a:ext cx="1500187" cy="2557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4FEA19FB-26E5-EA46-BD6C-FE1E94269FAD}"/>
              </a:ext>
            </a:extLst>
          </p:cNvPr>
          <p:cNvCxnSpPr/>
          <p:nvPr/>
        </p:nvCxnSpPr>
        <p:spPr>
          <a:xfrm rot="5400000">
            <a:off x="2893219" y="2964656"/>
            <a:ext cx="257175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2" grpId="0"/>
      <p:bldP spid="21513" grpId="0"/>
      <p:bldP spid="21514" grpId="0"/>
      <p:bldP spid="21515" grpId="0"/>
      <p:bldP spid="215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1" descr="db6675d98556.jpg">
            <a:extLst>
              <a:ext uri="{FF2B5EF4-FFF2-40B4-BE49-F238E27FC236}">
                <a16:creationId xmlns:a16="http://schemas.microsoft.com/office/drawing/2014/main" xmlns="" id="{DF6A778C-6D14-C845-97C1-4A0AE0ED0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071563"/>
            <a:ext cx="2571750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Box 1">
            <a:extLst>
              <a:ext uri="{FF2B5EF4-FFF2-40B4-BE49-F238E27FC236}">
                <a16:creationId xmlns:a16="http://schemas.microsoft.com/office/drawing/2014/main" xmlns="" id="{FBA9FED3-4986-B64A-800F-0B1231E63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14313"/>
            <a:ext cx="771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TextBox 2">
            <a:extLst>
              <a:ext uri="{FF2B5EF4-FFF2-40B4-BE49-F238E27FC236}">
                <a16:creationId xmlns:a16="http://schemas.microsoft.com/office/drawing/2014/main" xmlns="" id="{B617E205-075E-824A-9904-8FD48DB85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А так же психологические знания нужны и с успехом используются для:</a:t>
            </a:r>
          </a:p>
        </p:txBody>
      </p:sp>
      <p:cxnSp>
        <p:nvCxnSpPr>
          <p:cNvPr id="6" name="Скругленная соединительная линия 5">
            <a:extLst>
              <a:ext uri="{FF2B5EF4-FFF2-40B4-BE49-F238E27FC236}">
                <a16:creationId xmlns:a16="http://schemas.microsoft.com/office/drawing/2014/main" xmlns="" id="{0F2042B8-9775-CE4A-AD15-B8DF08C24E83}"/>
              </a:ext>
            </a:extLst>
          </p:cNvPr>
          <p:cNvCxnSpPr/>
          <p:nvPr/>
        </p:nvCxnSpPr>
        <p:spPr>
          <a:xfrm rot="16200000" flipH="1">
            <a:off x="5786438" y="857250"/>
            <a:ext cx="1214438" cy="9286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821" name="TextBox 7">
            <a:extLst>
              <a:ext uri="{FF2B5EF4-FFF2-40B4-BE49-F238E27FC236}">
                <a16:creationId xmlns:a16="http://schemas.microsoft.com/office/drawing/2014/main" xmlns="" id="{1A5EC362-FD65-BC43-90E9-215238F9E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928813"/>
            <a:ext cx="342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</a:rPr>
              <a:t>оптимальной организации труда человека и его взаимодействия с машинами</a:t>
            </a:r>
          </a:p>
        </p:txBody>
      </p:sp>
      <p:sp>
        <p:nvSpPr>
          <p:cNvPr id="34822" name="TextBox 8">
            <a:extLst>
              <a:ext uri="{FF2B5EF4-FFF2-40B4-BE49-F238E27FC236}">
                <a16:creationId xmlns:a16="http://schemas.microsoft.com/office/drawing/2014/main" xmlns="" id="{AD9FAE50-0BE4-F043-81BB-E8C50BA3D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5938"/>
            <a:ext cx="3000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</a:rPr>
              <a:t>конструировании различных технических устройств, с которыми человек имеет дело </a:t>
            </a:r>
          </a:p>
        </p:txBody>
      </p:sp>
      <p:cxnSp>
        <p:nvCxnSpPr>
          <p:cNvPr id="11" name="Скругленная соединительная линия 10">
            <a:extLst>
              <a:ext uri="{FF2B5EF4-FFF2-40B4-BE49-F238E27FC236}">
                <a16:creationId xmlns:a16="http://schemas.microsoft.com/office/drawing/2014/main" xmlns="" id="{5EE3D7A1-A2B5-BD42-9622-A298871FC0FB}"/>
              </a:ext>
            </a:extLst>
          </p:cNvPr>
          <p:cNvCxnSpPr/>
          <p:nvPr/>
        </p:nvCxnSpPr>
        <p:spPr>
          <a:xfrm rot="5400000">
            <a:off x="1714500" y="857250"/>
            <a:ext cx="1071563" cy="107156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824" name="TextBox 11">
            <a:extLst>
              <a:ext uri="{FF2B5EF4-FFF2-40B4-BE49-F238E27FC236}">
                <a16:creationId xmlns:a16="http://schemas.microsoft.com/office/drawing/2014/main" xmlns="" id="{D512AA04-072D-304E-88A4-29424D306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0"/>
            <a:ext cx="342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66FF66"/>
                </a:solidFill>
                <a:latin typeface="Arial" panose="020B0604020202020204" pitchFamily="34" charset="0"/>
              </a:rPr>
              <a:t> </a:t>
            </a: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</a:rPr>
              <a:t>специалистам, которые трудятся в необычных, экстремальных условиях</a:t>
            </a:r>
          </a:p>
        </p:txBody>
      </p:sp>
      <p:cxnSp>
        <p:nvCxnSpPr>
          <p:cNvPr id="14" name="Скругленная соединительная линия 13">
            <a:extLst>
              <a:ext uri="{FF2B5EF4-FFF2-40B4-BE49-F238E27FC236}">
                <a16:creationId xmlns:a16="http://schemas.microsoft.com/office/drawing/2014/main" xmlns="" id="{3119BAAF-A2C4-2F40-A6F3-2FA1E5689BCA}"/>
              </a:ext>
            </a:extLst>
          </p:cNvPr>
          <p:cNvCxnSpPr/>
          <p:nvPr/>
        </p:nvCxnSpPr>
        <p:spPr>
          <a:xfrm rot="5400000">
            <a:off x="2071688" y="3571875"/>
            <a:ext cx="1143000" cy="7143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826" name="TextBox 15">
            <a:extLst>
              <a:ext uri="{FF2B5EF4-FFF2-40B4-BE49-F238E27FC236}">
                <a16:creationId xmlns:a16="http://schemas.microsoft.com/office/drawing/2014/main" xmlns="" id="{DB290E1F-50D5-DA40-9908-997ED4DAF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4714875"/>
            <a:ext cx="2857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</a:rPr>
              <a:t>Космонавтов и акванавтов</a:t>
            </a:r>
          </a:p>
        </p:txBody>
      </p:sp>
      <p:cxnSp>
        <p:nvCxnSpPr>
          <p:cNvPr id="18" name="Скругленная соединительная линия 17">
            <a:extLst>
              <a:ext uri="{FF2B5EF4-FFF2-40B4-BE49-F238E27FC236}">
                <a16:creationId xmlns:a16="http://schemas.microsoft.com/office/drawing/2014/main" xmlns="" id="{EF98C406-0C6D-634B-AF3D-86AA4793704A}"/>
              </a:ext>
            </a:extLst>
          </p:cNvPr>
          <p:cNvCxnSpPr/>
          <p:nvPr/>
        </p:nvCxnSpPr>
        <p:spPr>
          <a:xfrm rot="16200000" flipH="1">
            <a:off x="5143501" y="3786187"/>
            <a:ext cx="1357312" cy="50006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A2A740F9-1F91-F549-A8D8-52804178D854}"/>
              </a:ext>
            </a:extLst>
          </p:cNvPr>
          <p:cNvGraphicFramePr/>
          <p:nvPr/>
        </p:nvGraphicFramePr>
        <p:xfrm>
          <a:off x="467544" y="977800"/>
          <a:ext cx="5472608" cy="3387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2" name="Содержимое 3" descr="ves8.jpg">
            <a:extLst>
              <a:ext uri="{FF2B5EF4-FFF2-40B4-BE49-F238E27FC236}">
                <a16:creationId xmlns:a16="http://schemas.microsoft.com/office/drawing/2014/main" xmlns="" id="{75199D0B-624D-D24E-A4E8-1AAFFD02B9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375" y="3429000"/>
            <a:ext cx="307181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Рисунок 5">
            <a:extLst>
              <a:ext uri="{FF2B5EF4-FFF2-40B4-BE49-F238E27FC236}">
                <a16:creationId xmlns:a16="http://schemas.microsoft.com/office/drawing/2014/main" xmlns="" id="{DBEACE85-53DB-9841-BCF8-F46972556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6163" y="30163"/>
            <a:ext cx="2917825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>
            <a:extLst>
              <a:ext uri="{FF2B5EF4-FFF2-40B4-BE49-F238E27FC236}">
                <a16:creationId xmlns:a16="http://schemas.microsoft.com/office/drawing/2014/main" xmlns="" id="{FCD87B09-9F80-F847-822D-679BBB62DF8C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68300" y="1628775"/>
            <a:ext cx="8020050" cy="460851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chemeClr val="tx2"/>
              </a:buClr>
            </a:pPr>
            <a:r>
              <a:rPr lang="ru-RU" altLang="ru-RU" sz="2400"/>
              <a:t>Белгородский государственный университет г. Белгород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2"/>
              </a:buClr>
            </a:pPr>
            <a:endParaRPr lang="ru-RU" altLang="ru-RU" sz="2400"/>
          </a:p>
          <a:p>
            <a:pPr marL="609600" indent="-609600" eaLnBrk="1" hangingPunct="1">
              <a:lnSpc>
                <a:spcPct val="80000"/>
              </a:lnSpc>
              <a:buClr>
                <a:schemeClr val="tx2"/>
              </a:buClr>
            </a:pPr>
            <a:endParaRPr lang="ru-RU" altLang="ru-RU" sz="2400"/>
          </a:p>
          <a:p>
            <a:pPr marL="609600" indent="-609600" eaLnBrk="1" hangingPunct="1">
              <a:lnSpc>
                <a:spcPct val="80000"/>
              </a:lnSpc>
              <a:buClr>
                <a:schemeClr val="tx2"/>
              </a:buClr>
            </a:pPr>
            <a:endParaRPr lang="ru-RU" altLang="ru-RU" sz="2400"/>
          </a:p>
          <a:p>
            <a:pPr marL="609600" indent="-609600" eaLnBrk="1" hangingPunct="1">
              <a:lnSpc>
                <a:spcPct val="80000"/>
              </a:lnSpc>
              <a:buClr>
                <a:schemeClr val="tx2"/>
              </a:buClr>
            </a:pPr>
            <a:endParaRPr lang="ru-RU" altLang="ru-RU" sz="2400"/>
          </a:p>
          <a:p>
            <a:pPr marL="609600" indent="-609600" eaLnBrk="1" hangingPunct="1">
              <a:lnSpc>
                <a:spcPct val="80000"/>
              </a:lnSpc>
              <a:buClr>
                <a:schemeClr val="tx2"/>
              </a:buClr>
            </a:pPr>
            <a:endParaRPr lang="ru-RU" altLang="ru-RU" sz="2400"/>
          </a:p>
          <a:p>
            <a:pPr marL="609600" indent="-609600" eaLnBrk="1" hangingPunct="1">
              <a:lnSpc>
                <a:spcPct val="80000"/>
              </a:lnSpc>
              <a:buClr>
                <a:schemeClr val="tx2"/>
              </a:buClr>
            </a:pPr>
            <a:endParaRPr lang="ru-RU" altLang="ru-RU" sz="2400"/>
          </a:p>
          <a:p>
            <a:pPr marL="609600" indent="-609600" eaLnBrk="1" hangingPunct="1">
              <a:lnSpc>
                <a:spcPct val="80000"/>
              </a:lnSpc>
              <a:buClr>
                <a:schemeClr val="tx2"/>
              </a:buClr>
            </a:pPr>
            <a:endParaRPr lang="ru-RU" altLang="ru-RU" sz="240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FFD62A8B-6FDD-484E-B33E-DE46FB93B1D5}"/>
              </a:ext>
            </a:extLst>
          </p:cNvPr>
          <p:cNvGraphicFramePr/>
          <p:nvPr/>
        </p:nvGraphicFramePr>
        <p:xfrm>
          <a:off x="900113" y="357167"/>
          <a:ext cx="7343775" cy="971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67012F-B2A9-4D48-844B-CB4A779BD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00" y="2492375"/>
            <a:ext cx="7875588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104A5C88-24F8-E740-A3BF-DF9787FFE729}"/>
              </a:ext>
            </a:extLst>
          </p:cNvPr>
          <p:cNvGraphicFramePr/>
          <p:nvPr/>
        </p:nvGraphicFramePr>
        <p:xfrm>
          <a:off x="611560" y="499025"/>
          <a:ext cx="6480720" cy="5859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0" name="Рисунок 3">
            <a:extLst>
              <a:ext uri="{FF2B5EF4-FFF2-40B4-BE49-F238E27FC236}">
                <a16:creationId xmlns:a16="http://schemas.microsoft.com/office/drawing/2014/main" xmlns="" id="{363EF36A-4633-3549-9557-351235720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75675">
            <a:off x="6127750" y="3424238"/>
            <a:ext cx="233838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C2F450-A6D0-7A4C-9ED5-6B4787CFD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55575"/>
            <a:ext cx="6480175" cy="1252538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Ступеньки карьеры и перспективы: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603217-D1B3-E749-A701-021BC1D45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1379538"/>
            <a:ext cx="6643687" cy="4497387"/>
          </a:xfrm>
        </p:spPr>
        <p:txBody>
          <a:bodyPr rtlCol="0">
            <a:normAutofit fontScale="85000" lnSpcReduction="10000"/>
          </a:bodyPr>
          <a:lstStyle/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Возможности карьерного роста, в основном, сводятся к профессиональному совершенствованию, что позволяет стать востребованным и высокооплачиваемым специалистом.</a:t>
            </a:r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Можно создать собственный бизнес, направленный на оказание психологических услуг. </a:t>
            </a:r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Чтобы работать на высоком профессиональном уровне и быть постоянно востребованным на рынке труда, необходимо регулярно проходить дополнительные курсы повышения квалификации и учиться разнообразным методам, приёмам, технологиям работы.</a:t>
            </a:r>
          </a:p>
        </p:txBody>
      </p:sp>
      <p:pic>
        <p:nvPicPr>
          <p:cNvPr id="4" name="Picture 5" descr="CMBIZ008">
            <a:extLst>
              <a:ext uri="{FF2B5EF4-FFF2-40B4-BE49-F238E27FC236}">
                <a16:creationId xmlns:a16="http://schemas.microsoft.com/office/drawing/2014/main" xmlns="" id="{7DAE8702-EE67-2F42-BF68-9EC257D72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000250"/>
            <a:ext cx="1843087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6B7350BB-4F11-F640-9EDD-AE0E2539EE64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95288" y="4508500"/>
            <a:ext cx="8540750" cy="208915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33CC"/>
              </a:buClr>
              <a:buFont typeface="Wingdings" pitchFamily="2" charset="2"/>
              <a:buNone/>
              <a:defRPr/>
            </a:pPr>
            <a:r>
              <a:rPr lang="ru-RU" altLang="ru-RU" sz="2400" dirty="0">
                <a:solidFill>
                  <a:srgbClr val="3333FF"/>
                </a:solidFill>
              </a:rPr>
              <a:t> Есть интересы и склонности к профессии психолога («хочу»);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r>
              <a:rPr lang="ru-RU" altLang="ru-RU" sz="2400" dirty="0">
                <a:solidFill>
                  <a:srgbClr val="3333FF"/>
                </a:solidFill>
              </a:rPr>
              <a:t> Уровень интеллекта позволяет получить необходимые  знания по данной профессии («могу»);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r>
              <a:rPr lang="ru-RU" altLang="ru-RU" sz="2400" dirty="0">
                <a:solidFill>
                  <a:srgbClr val="3333FF"/>
                </a:solidFill>
              </a:rPr>
              <a:t> Профессия психолога является одной из востребованных на рынке труда («надо»)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664A10E1-E7D9-AF42-9C40-3299322BFB77}"/>
              </a:ext>
            </a:extLst>
          </p:cNvPr>
          <p:cNvGraphicFramePr/>
          <p:nvPr/>
        </p:nvGraphicFramePr>
        <p:xfrm>
          <a:off x="755576" y="501998"/>
          <a:ext cx="7416427" cy="98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39" name="AutoShape 5">
            <a:extLst>
              <a:ext uri="{FF2B5EF4-FFF2-40B4-BE49-F238E27FC236}">
                <a16:creationId xmlns:a16="http://schemas.microsoft.com/office/drawing/2014/main" xmlns="" id="{B09184DF-1E4F-D64E-A36E-B36B1DE3D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133600"/>
            <a:ext cx="2627312" cy="2057400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Oval 6">
            <a:extLst>
              <a:ext uri="{FF2B5EF4-FFF2-40B4-BE49-F238E27FC236}">
                <a16:creationId xmlns:a16="http://schemas.microsoft.com/office/drawing/2014/main" xmlns="" id="{C858EB65-8FDA-3A4B-8C35-B0432EFB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1557338"/>
            <a:ext cx="1600200" cy="573087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ko-KR" sz="2400">
                <a:solidFill>
                  <a:srgbClr val="0000FF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맑은 고딕" panose="020B0503020000020004" pitchFamily="34" charset="-127"/>
              </a:rPr>
              <a:t> ХОЧУ</a:t>
            </a: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941" name="Oval 8">
            <a:extLst>
              <a:ext uri="{FF2B5EF4-FFF2-40B4-BE49-F238E27FC236}">
                <a16:creationId xmlns:a16="http://schemas.microsoft.com/office/drawing/2014/main" xmlns="" id="{7636A07B-2F0D-7B46-9ED0-D615B3A53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3929063"/>
            <a:ext cx="1630362" cy="571500"/>
          </a:xfrm>
          <a:prstGeom prst="ellipse">
            <a:avLst/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ko-KR" sz="2400">
                <a:solidFill>
                  <a:srgbClr val="0000FF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맑은 고딕" panose="020B0503020000020004" pitchFamily="34" charset="-127"/>
              </a:rPr>
              <a:t>НАДО</a:t>
            </a: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942" name="Oval 10">
            <a:extLst>
              <a:ext uri="{FF2B5EF4-FFF2-40B4-BE49-F238E27FC236}">
                <a16:creationId xmlns:a16="http://schemas.microsoft.com/office/drawing/2014/main" xmlns="" id="{5A337DC3-50F7-E147-AED3-1B5FEAD65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3857625"/>
            <a:ext cx="1571625" cy="576263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ko-KR" sz="2400">
                <a:solidFill>
                  <a:srgbClr val="0000FF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맑은 고딕" panose="020B0503020000020004" pitchFamily="34" charset="-127"/>
              </a:rPr>
              <a:t>МОГУ</a:t>
            </a: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0000000030">
            <a:extLst>
              <a:ext uri="{FF2B5EF4-FFF2-40B4-BE49-F238E27FC236}">
                <a16:creationId xmlns:a16="http://schemas.microsoft.com/office/drawing/2014/main" xmlns="" id="{04F83752-CD6E-3447-86D2-AA5F90BC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6B7350BB-4F11-F640-9EDD-AE0E2539EE64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01625" y="1700213"/>
            <a:ext cx="6862763" cy="43926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33CC"/>
              </a:buClr>
              <a:buFont typeface="Wingdings" pitchFamily="2" charset="2"/>
              <a:buNone/>
              <a:defRPr/>
            </a:pPr>
            <a:r>
              <a:rPr lang="ru-RU" altLang="ru-RU" sz="2400" dirty="0">
                <a:solidFill>
                  <a:srgbClr val="3333FF"/>
                </a:solidFill>
              </a:rPr>
              <a:t> Есть интересы и склонности к профессии психолога («хочу»)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33CC"/>
              </a:buClr>
              <a:buFont typeface="Wingdings" pitchFamily="2" charset="2"/>
              <a:buNone/>
              <a:defRPr/>
            </a:pPr>
            <a:r>
              <a:rPr lang="ru-RU" altLang="ru-RU" sz="2400" u="sng" dirty="0">
                <a:solidFill>
                  <a:schemeClr val="accent4">
                    <a:lumMod val="75000"/>
                  </a:schemeClr>
                </a:solidFill>
              </a:rPr>
              <a:t>Оцени свои интересы и склонности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33CC"/>
              </a:buClr>
              <a:buFont typeface="Wingdings" pitchFamily="2" charset="2"/>
              <a:buNone/>
              <a:defRPr/>
            </a:pPr>
            <a:endParaRPr lang="ru-RU" altLang="ru-RU" sz="2400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r>
              <a:rPr lang="ru-RU" altLang="ru-RU" sz="2400" dirty="0">
                <a:solidFill>
                  <a:srgbClr val="3333FF"/>
                </a:solidFill>
              </a:rPr>
              <a:t> Индивидуальные возможности, которые позволяют получить необходимые  знания по данной профессии («могу»)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r>
              <a:rPr lang="ru-RU" altLang="ru-RU" sz="2400" u="sng" dirty="0">
                <a:solidFill>
                  <a:schemeClr val="accent4">
                    <a:lumMod val="75000"/>
                  </a:schemeClr>
                </a:solidFill>
              </a:rPr>
              <a:t>Оцени свои возможности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endParaRPr lang="ru-RU" altLang="ru-RU" sz="2400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r>
              <a:rPr lang="ru-RU" altLang="ru-RU" sz="2400" dirty="0">
                <a:solidFill>
                  <a:srgbClr val="3333FF"/>
                </a:solidFill>
              </a:rPr>
              <a:t> Профессия психолога является одной из востребованных на рынке труда («надо»)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r>
              <a:rPr lang="ru-RU" altLang="ru-RU" sz="2400" u="sng" dirty="0">
                <a:solidFill>
                  <a:schemeClr val="accent4">
                    <a:lumMod val="75000"/>
                  </a:schemeClr>
                </a:solidFill>
              </a:rPr>
              <a:t>Оцени, где ты можешь работать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664A10E1-E7D9-AF42-9C40-3299322BFB77}"/>
              </a:ext>
            </a:extLst>
          </p:cNvPr>
          <p:cNvGraphicFramePr/>
          <p:nvPr/>
        </p:nvGraphicFramePr>
        <p:xfrm>
          <a:off x="755576" y="501998"/>
          <a:ext cx="7416427" cy="98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>
            <a:extLst>
              <a:ext uri="{FF2B5EF4-FFF2-40B4-BE49-F238E27FC236}">
                <a16:creationId xmlns:a16="http://schemas.microsoft.com/office/drawing/2014/main" xmlns="" id="{A5BDCBE9-35D6-1F46-98B0-E07540ED1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/>
              <a:t>Попробуй себя в роли Психолога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E562217-3D0A-B244-B711-9362A49645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" y="2551113"/>
            <a:ext cx="6348413" cy="31003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1DB0C-0FA2-074B-B23B-D8A23E26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/>
              <a:t>Упражнение «Ты все равно молодец, потому что…»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6082" name="Объект 2">
            <a:extLst>
              <a:ext uri="{FF2B5EF4-FFF2-40B4-BE49-F238E27FC236}">
                <a16:creationId xmlns:a16="http://schemas.microsoft.com/office/drawing/2014/main" xmlns="" id="{F948B463-6950-5A40-976F-67EFF37835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930400"/>
            <a:ext cx="6348412" cy="3011488"/>
          </a:xfrm>
        </p:spPr>
        <p:txBody>
          <a:bodyPr/>
          <a:lstStyle/>
          <a:p>
            <a:pPr eaLnBrk="1" hangingPunct="1"/>
            <a:r>
              <a:rPr lang="ru-RU" altLang="ru-RU" sz="2400"/>
              <a:t>Цель: сформировать умение психологической поддержки</a:t>
            </a:r>
          </a:p>
          <a:p>
            <a:pPr eaLnBrk="1" hangingPunct="1"/>
            <a:r>
              <a:rPr lang="ru-RU" altLang="ru-RU" sz="2400"/>
              <a:t>Рассматривая чужую проблемную ситуацию – сложную ситуацию в жизни, связанную с чем-нибудь неприятным, внимательно выслушивать.</a:t>
            </a:r>
          </a:p>
          <a:p>
            <a:pPr eaLnBrk="1" hangingPunct="1"/>
            <a:r>
              <a:rPr lang="ru-RU" altLang="ru-RU" sz="2400"/>
              <a:t> После произнести: «Все равно ты молодец, потому что...», находя при этом то, реально положительное, что есть в проблемной ситуации.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1DB0C-0FA2-074B-B23B-D8A23E26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/>
              <a:t>Упражнение «Ты все равно молодец, потому что…»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7106" name="Объект 2">
            <a:extLst>
              <a:ext uri="{FF2B5EF4-FFF2-40B4-BE49-F238E27FC236}">
                <a16:creationId xmlns:a16="http://schemas.microsoft.com/office/drawing/2014/main" xmlns="" id="{2E6C2C97-1DFA-E841-B140-07FE9BBFA3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916113"/>
            <a:ext cx="3671888" cy="4681537"/>
          </a:xfrm>
        </p:spPr>
        <p:txBody>
          <a:bodyPr/>
          <a:lstStyle/>
          <a:p>
            <a:pPr marL="0" indent="0" eaLnBrk="1" hangingPunct="1">
              <a:buFont typeface="Wingdings 3" pitchFamily="2" charset="2"/>
              <a:buNone/>
            </a:pPr>
            <a:r>
              <a:rPr lang="ru-RU" altLang="ru-RU" sz="2400" u="sng" dirty="0"/>
              <a:t>Ситуация №1:</a:t>
            </a:r>
          </a:p>
          <a:p>
            <a:pPr marL="0" indent="0" eaLnBrk="1" hangingPunct="1">
              <a:buFont typeface="Wingdings 3" pitchFamily="2" charset="2"/>
              <a:buNone/>
            </a:pPr>
            <a:r>
              <a:rPr lang="ru-RU" altLang="ru-RU" sz="2400" dirty="0"/>
              <a:t>«Я разбил любимую мамину чашку. Я думал, что она очень расстроится, когда вернется с работы. Я убрал осколки. За ужином я рассказал маме о своем поступке, мама расстроилась».</a:t>
            </a:r>
          </a:p>
          <a:p>
            <a:pPr marL="0" indent="0" eaLnBrk="1" hangingPunct="1">
              <a:buFont typeface="Wingdings 3" pitchFamily="2" charset="2"/>
              <a:buNone/>
            </a:pPr>
            <a:endParaRPr lang="ru-RU" altLang="ru-RU" dirty="0"/>
          </a:p>
          <a:p>
            <a:pPr marL="0" indent="0" eaLnBrk="1" hangingPunct="1">
              <a:buFont typeface="Wingdings 3" pitchFamily="2" charset="2"/>
              <a:buNone/>
            </a:pPr>
            <a:endParaRPr lang="ru-RU" altLang="ru-RU" dirty="0"/>
          </a:p>
          <a:p>
            <a:pPr marL="0" indent="0" eaLnBrk="1" hangingPunct="1">
              <a:buFont typeface="Wingdings 3" pitchFamily="2" charset="2"/>
              <a:buNone/>
            </a:pPr>
            <a:endParaRPr lang="ru-RU" alt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DCC753E-0322-CB47-B68E-FC1C4F5AC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938"/>
            <a:ext cx="45720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1DB0C-0FA2-074B-B23B-D8A23E26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/>
              <a:t>Упражнение «Ты все равно молодец, потому что…»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26AAA4A-3AAB-4044-B826-C8B72143F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05038"/>
            <a:ext cx="45720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>
            <a:extLst>
              <a:ext uri="{FF2B5EF4-FFF2-40B4-BE49-F238E27FC236}">
                <a16:creationId xmlns:a16="http://schemas.microsoft.com/office/drawing/2014/main" xmlns="" id="{381D02C2-F3E5-8A49-A644-4BCD4D751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/>
              <a:t>Подведем итоги</a:t>
            </a:r>
          </a:p>
        </p:txBody>
      </p:sp>
      <p:sp>
        <p:nvSpPr>
          <p:cNvPr id="49154" name="Объект 2">
            <a:extLst>
              <a:ext uri="{FF2B5EF4-FFF2-40B4-BE49-F238E27FC236}">
                <a16:creationId xmlns:a16="http://schemas.microsoft.com/office/drawing/2014/main" xmlns="" id="{D44310CD-FB24-DB43-8523-F99A78F5CC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487488"/>
            <a:ext cx="6348413" cy="3881437"/>
          </a:xfrm>
        </p:spPr>
        <p:txBody>
          <a:bodyPr/>
          <a:lstStyle/>
          <a:p>
            <a:pPr algn="ctr" eaLnBrk="1" hangingPunct="1"/>
            <a:r>
              <a:rPr lang="ru-RU" altLang="ru-RU" sz="2400"/>
              <a:t>Профессия Психолог – что это за профессия?</a:t>
            </a:r>
          </a:p>
          <a:p>
            <a:pPr algn="ctr" eaLnBrk="1" hangingPunct="1"/>
            <a:r>
              <a:rPr lang="ru-RU" altLang="ru-RU" sz="2400"/>
              <a:t>Подходит ли мне профессия Психолог?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B7EFB69-C323-F442-9DC6-816ACFDCA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068638"/>
            <a:ext cx="3611563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0C47E80-F5B7-0544-9622-F2BC950D2A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19250" y="1484313"/>
            <a:ext cx="5638800" cy="3695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56283E4E-B913-8045-8843-E0D291AA733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627313" y="41275"/>
            <a:ext cx="3889375" cy="792163"/>
          </a:xfrm>
        </p:spPr>
        <p:txBody>
          <a:bodyPr/>
          <a:lstStyle/>
          <a:p>
            <a:pPr algn="ctr" eaLnBrk="1" hangingPunct="1"/>
            <a:r>
              <a:rPr lang="ru-RU" altLang="ru-RU" sz="4000">
                <a:solidFill>
                  <a:srgbClr val="0070C0"/>
                </a:solidFill>
              </a:rPr>
              <a:t>ВВЕДЕНИЕ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3ADF3071-BB95-084C-871B-2B25767F17CE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79388" y="1628775"/>
            <a:ext cx="7345362" cy="3600450"/>
          </a:xfrm>
        </p:spPr>
        <p:txBody>
          <a:bodyPr rtlCol="0">
            <a:normAutofit/>
          </a:bodyPr>
          <a:lstStyle/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жизни каждого человека наступает момент, когда приходится решать, где продолжить образование или куда пойти работать, т.е. практически выбрать профессию, свой жизненный путь. Сегодня рынок труда предоставляет богатый выбор профессий.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Проблема:</a:t>
            </a:r>
            <a:r>
              <a:rPr lang="ru-RU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Востребованность  профессии «психолог»?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Наша цель: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Охарактеризовать профессию психолога</a:t>
            </a:r>
          </a:p>
        </p:txBody>
      </p:sp>
      <p:pic>
        <p:nvPicPr>
          <p:cNvPr id="8196" name="Рисунок 4" descr="648.jpg">
            <a:extLst>
              <a:ext uri="{FF2B5EF4-FFF2-40B4-BE49-F238E27FC236}">
                <a16:creationId xmlns:a16="http://schemas.microsoft.com/office/drawing/2014/main" xmlns="" id="{63D6A057-C37E-E141-B66C-6C9B21FA7C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437063"/>
            <a:ext cx="2428875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3DEA8381-CFCD-0B4C-88EC-08AFF8DF814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627313" y="41275"/>
            <a:ext cx="3889375" cy="792163"/>
          </a:xfrm>
        </p:spPr>
        <p:txBody>
          <a:bodyPr/>
          <a:lstStyle/>
          <a:p>
            <a:pPr algn="ctr" eaLnBrk="1" hangingPunct="1"/>
            <a:r>
              <a:rPr lang="ru-RU" altLang="ru-RU" sz="4000">
                <a:solidFill>
                  <a:srgbClr val="0070C0"/>
                </a:solidFill>
              </a:rPr>
              <a:t>ВВЕДЕНИЕ</a:t>
            </a:r>
          </a:p>
        </p:txBody>
      </p:sp>
      <p:pic>
        <p:nvPicPr>
          <p:cNvPr id="24578" name="Рисунок 4" descr="648.jpg">
            <a:extLst>
              <a:ext uri="{FF2B5EF4-FFF2-40B4-BE49-F238E27FC236}">
                <a16:creationId xmlns:a16="http://schemas.microsoft.com/office/drawing/2014/main" xmlns="" id="{C189742B-9B08-F141-A797-40167E5D4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826000"/>
            <a:ext cx="242887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2DF66A6-5034-E84C-99D6-2D06BD8A918D}"/>
              </a:ext>
            </a:extLst>
          </p:cNvPr>
          <p:cNvSpPr/>
          <p:nvPr/>
        </p:nvSpPr>
        <p:spPr>
          <a:xfrm>
            <a:off x="363538" y="1773238"/>
            <a:ext cx="6729412" cy="1579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Задачи: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Ознакомление со спецификой работы психолога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Соотношение индивидуально-психологических особенностей и возможностей с требованиями выбираемой профессии.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96C0A9D3-6ADB-554E-9592-1BCA53479D50}"/>
              </a:ext>
            </a:extLst>
          </p:cNvPr>
          <p:cNvGraphicFramePr/>
          <p:nvPr/>
        </p:nvGraphicFramePr>
        <p:xfrm>
          <a:off x="1547664" y="1700808"/>
          <a:ext cx="6696744" cy="280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519045-74C3-A942-B03B-95FAB401F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Значение слова: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C136BC-FC52-9A42-820E-EB3DCBD642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487488"/>
            <a:ext cx="6348413" cy="3881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/>
              <a:t>Психолог (др.-греч. ψυχή — душа; λόγος — знание) — это специалист, который занимается изучением психических явлений личности в различных областях человеческой деятельности, с целью оказания психологической помощи, поддержки и сопровождения.</a:t>
            </a:r>
          </a:p>
        </p:txBody>
      </p:sp>
      <p:pic>
        <p:nvPicPr>
          <p:cNvPr id="26627" name="Рисунок 3">
            <a:extLst>
              <a:ext uri="{FF2B5EF4-FFF2-40B4-BE49-F238E27FC236}">
                <a16:creationId xmlns:a16="http://schemas.microsoft.com/office/drawing/2014/main" xmlns="" id="{82E6ECDF-B168-9D46-B316-15885FD11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675" y="3602038"/>
            <a:ext cx="23399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8AC7B0-EBA8-BB42-86B4-7097FD5C7D67}"/>
              </a:ext>
            </a:extLst>
          </p:cNvPr>
          <p:cNvSpPr txBox="1"/>
          <p:nvPr/>
        </p:nvSpPr>
        <p:spPr>
          <a:xfrm>
            <a:off x="214313" y="476250"/>
            <a:ext cx="7597775" cy="591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Краткое описание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+mn-lt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Профессия психолог появилась сравнительно недавно.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Некоторые люди даже путают такие похожие по звучанию, но разные по значению профессии, как психиатр, психотерапевт и психолог.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Сразу следует сказать, что психиатр и психотерапевт — врачи, получившие диплом в медицинских учебных заведениях. А психолог получил своё образование по дисциплине «Психология» и врачом не является.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nado_2306">
            <a:extLst>
              <a:ext uri="{FF2B5EF4-FFF2-40B4-BE49-F238E27FC236}">
                <a16:creationId xmlns:a16="http://schemas.microsoft.com/office/drawing/2014/main" xmlns="" id="{E304B656-DE44-5946-B5AD-52702BCE5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8413" y="1898650"/>
            <a:ext cx="3455987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441EB092-5785-EE40-AFEC-0B092C720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Личные качества: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7AA86825-56DD-E449-8CAE-B070BE35C6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8788" y="1270000"/>
            <a:ext cx="4619625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/>
              <a:t>	Выбирайте профессию психолога, если вы: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/>
              <a:t>по складу ума гуманитарий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/>
              <a:t>общительны, у вас много друзей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/>
              <a:t>доброжелательны и терпеливы 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/>
              <a:t>Не выбирайте, если вы: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/>
              <a:t>невнимательны, не готовы прислушаться к проблемам других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/>
              <a:t>неуравновешенны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7FDA88-6BDB-D146-8334-63C1D4393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2033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Важные качества: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B9ECD4-5944-9B40-9469-20A6F12CD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600200"/>
            <a:ext cx="5715000" cy="4829175"/>
          </a:xfrm>
        </p:spPr>
        <p:txBody>
          <a:bodyPr rtlCol="0">
            <a:normAutofit lnSpcReduction="10000"/>
          </a:bodyPr>
          <a:lstStyle/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высокий общий и эмоциональный интеллект</a:t>
            </a:r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умение внимательно слушать и слышать человека </a:t>
            </a:r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терпимость </a:t>
            </a:r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умение сопереживать и успокоить </a:t>
            </a:r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тактичность </a:t>
            </a:r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ответственность</a:t>
            </a:r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наблюдательность</a:t>
            </a:r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эмоциональная устойчивость</a:t>
            </a:r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оптимизм и уверенность в своих силах</a:t>
            </a:r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креативность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699" name="Рисунок 3">
            <a:extLst>
              <a:ext uri="{FF2B5EF4-FFF2-40B4-BE49-F238E27FC236}">
                <a16:creationId xmlns:a16="http://schemas.microsoft.com/office/drawing/2014/main" xmlns="" id="{BDB1F7A8-8A35-0D42-8C3D-C2FD0910D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284538"/>
            <a:ext cx="233997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{D6BFF82A-CE76-D743-BA9D-52BA079E1774}tf10001060</Template>
  <TotalTime>976</TotalTime>
  <Words>747</Words>
  <Application>Microsoft Office PowerPoint</Application>
  <PresentationFormat>Экран (4:3)</PresentationFormat>
  <Paragraphs>126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Слайд 1</vt:lpstr>
      <vt:lpstr>Слайд 2</vt:lpstr>
      <vt:lpstr>ВВЕДЕНИЕ</vt:lpstr>
      <vt:lpstr>ВВЕДЕНИЕ</vt:lpstr>
      <vt:lpstr>Слайд 5</vt:lpstr>
      <vt:lpstr>Значение слова:</vt:lpstr>
      <vt:lpstr>Слайд 7</vt:lpstr>
      <vt:lpstr>Личные качества:</vt:lpstr>
      <vt:lpstr>Важные качества:</vt:lpstr>
      <vt:lpstr>Слайд 10</vt:lpstr>
      <vt:lpstr>Плюсы и минусы профессии</vt:lpstr>
      <vt:lpstr>Слайд 12</vt:lpstr>
      <vt:lpstr>Слайд 13</vt:lpstr>
      <vt:lpstr>Слайд 14</vt:lpstr>
      <vt:lpstr>Слайд 15</vt:lpstr>
      <vt:lpstr>Слайд 16</vt:lpstr>
      <vt:lpstr>Слайд 17</vt:lpstr>
      <vt:lpstr>Ступеньки карьеры и перспективы:</vt:lpstr>
      <vt:lpstr>Слайд 19</vt:lpstr>
      <vt:lpstr>Слайд 20</vt:lpstr>
      <vt:lpstr>Попробуй себя в роли Психолога</vt:lpstr>
      <vt:lpstr>Упражнение «Ты все равно молодец, потому что…»  </vt:lpstr>
      <vt:lpstr>Упражнение «Ты все равно молодец, потому что…»  </vt:lpstr>
      <vt:lpstr>Упражнение «Ты все равно молодец, потому что…»  </vt:lpstr>
      <vt:lpstr>Подведем итоги</vt:lpstr>
      <vt:lpstr>Слайд 26</vt:lpstr>
    </vt:vector>
  </TitlesOfParts>
  <Company>Orensbyt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 в детском саду</dc:title>
  <dc:creator>VRil</dc:creator>
  <cp:lastModifiedBy>Apple</cp:lastModifiedBy>
  <cp:revision>114</cp:revision>
  <dcterms:created xsi:type="dcterms:W3CDTF">2014-01-31T14:45:21Z</dcterms:created>
  <dcterms:modified xsi:type="dcterms:W3CDTF">2020-05-20T09:57:55Z</dcterms:modified>
</cp:coreProperties>
</file>