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ru/url?sa=i&amp;rct=j&amp;q=&amp;esrc=s&amp;source=images&amp;cd=&amp;cad=rja&amp;uact=8&amp;ved=0ahUKEwjN1vHC8eLLAhXqv3IKHcyCAUIQjRwIBw&amp;url=http://www.phototimes.ru/image/7176142/&amp;bvm=bv.117868183,d.bGQ&amp;psig=AFQjCNEwkFMVF3TsgmU5NmObKgDZkIdQeA&amp;ust=14592374673832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ru/url?sa=i&amp;rct=j&amp;q=&amp;esrc=s&amp;source=images&amp;cd=&amp;cad=rja&amp;uact=8&amp;ved=0ahUKEwjlqOWR3uLLAhVBWCwKHf-1BnMQjRwIBw&amp;url=http://novadon.ru/podrobnosti/items/shkola-programmirovanija-dlja-rossijskix-uchenikov-755.html&amp;psig=AFQjCNHuFRoR7WLnncW5IcGjBX7mSxLTYg&amp;ust=14592322854530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m6YDzvMfKAhULz3IKHQt4DQQQjRwIBw&amp;url=http://sociodiagnostika.info/profession/profession-web-designer/&amp;bvm=bv.112766941,d.bGQ&amp;psig=AFQjCNHxB7cmvwJJjhCEtOQ-smyTBG6hYw&amp;ust=1453897525767873" TargetMode="External"/><Relationship Id="rId2" Type="http://schemas.openxmlformats.org/officeDocument/2006/relationships/hyperlink" Target="http://proprof.ru/stati/careera/vybor-professii/o-professiyah/professiya-veb-dizayn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google.ru/url?sa=i&amp;rct=j&amp;q=&amp;esrc=s&amp;source=images&amp;cd=&amp;cad=rja&amp;uact=8&amp;ved=0ahUKEwiRucap5uLLAhVDEywKHfoQCW4QjRwIBw&amp;url=http://i-rabota.net/blog/work-on-line/web-dizajner-internet-professiya-dizajner-sajtov/&amp;bvm=bv.117868183,d.bGs&amp;psig=AFQjCNGnyCfQaAaiOKkgR4JFnblRH-wQeA&amp;ust=1459234425079380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852" y="140911"/>
            <a:ext cx="8712968" cy="1470025"/>
          </a:xfrm>
        </p:spPr>
        <p:txBody>
          <a:bodyPr/>
          <a:lstStyle/>
          <a:p>
            <a:r>
              <a:rPr lang="ru-RU" dirty="0" smtClean="0"/>
              <a:t>Профессии связанные с информатикой</a:t>
            </a:r>
            <a:endParaRPr lang="ru-RU" dirty="0"/>
          </a:p>
        </p:txBody>
      </p:sp>
      <p:pic>
        <p:nvPicPr>
          <p:cNvPr id="4" name="Picture 4" descr="http://kulturarzn.ru/uploads/articles/image-m3id96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4796"/>
            <a:ext cx="3696072" cy="41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3852" y="5877272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>
                <a:ln w="50800"/>
                <a:solidFill>
                  <a:srgbClr val="FF0000"/>
                </a:solidFill>
                <a:effectLst/>
              </a:rPr>
              <a:t>Размышляя о своей будущей карьере, молодой человек должен иметь в виду особенность того времени, в котором ему придет жить и работать. </a:t>
            </a:r>
          </a:p>
        </p:txBody>
      </p:sp>
      <p:sp>
        <p:nvSpPr>
          <p:cNvPr id="6" name="Выноска-облако 5"/>
          <p:cNvSpPr/>
          <p:nvPr/>
        </p:nvSpPr>
        <p:spPr>
          <a:xfrm rot="20069323">
            <a:off x="59601" y="2030605"/>
            <a:ext cx="2821572" cy="2088232"/>
          </a:xfrm>
          <a:prstGeom prst="cloudCallout">
            <a:avLst>
              <a:gd name="adj1" fmla="val 28531"/>
              <a:gd name="adj2" fmla="val 869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«21 век – это век информационных технологий и развития.</a:t>
            </a:r>
          </a:p>
        </p:txBody>
      </p:sp>
      <p:pic>
        <p:nvPicPr>
          <p:cNvPr id="7" name="Picture 9" descr="Z:\Учительская\Шевцова Елена Ивановна\анимации\gatit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2963"/>
            <a:ext cx="2052127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24485"/>
            <a:ext cx="7067897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/>
              <a:t>Профессия системный администратор</a:t>
            </a:r>
            <a:endParaRPr lang="ru-RU" sz="3200" dirty="0"/>
          </a:p>
        </p:txBody>
      </p:sp>
      <p:pic>
        <p:nvPicPr>
          <p:cNvPr id="5" name="Picture 2" descr="http://amur.net/mojo/media/articles/2013/04/sysad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645661" cy="5423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3429000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Системный администратор следит за исправностью и функционированием компьютерной сети в организации.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Профессия занимает одно из ведущих мест на рынке труда.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9549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557879"/>
            <a:ext cx="5868144" cy="5300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Оператор </a:t>
            </a:r>
            <a:r>
              <a:rPr lang="ru-RU" sz="1800" dirty="0"/>
              <a:t>ПК заполняет таблицы, вносит данные в программы учета товаров и отгрузок, оформляет заказы и возвраты, сканирует и перепечатывает рукописные тексты. Иногда эти функции совмещаются с задачами экспедитора или оператора на телефоне.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Объем </a:t>
            </a:r>
            <a:r>
              <a:rPr lang="ru-RU" sz="1800" dirty="0"/>
              <a:t>требований к таким специалистам может быть разным. В некоторых случаях нужно лишь умение пользоваться базовыми программами, что делает эту работу доступной практически для каждого. Другие фирмы ожидают умения работать со специальными программами (1С, </a:t>
            </a:r>
            <a:r>
              <a:rPr lang="ru-RU" sz="1800" dirty="0" err="1"/>
              <a:t>AutoCad</a:t>
            </a:r>
            <a:r>
              <a:rPr lang="ru-RU" sz="1800" dirty="0"/>
              <a:t> и др</a:t>
            </a:r>
            <a:r>
              <a:rPr lang="ru-RU" sz="1800" dirty="0" smtClean="0"/>
              <a:t>.).. </a:t>
            </a:r>
          </a:p>
          <a:p>
            <a:pPr marL="0" indent="0">
              <a:buNone/>
            </a:pPr>
            <a:r>
              <a:rPr lang="ru-RU" sz="1800" dirty="0" smtClean="0"/>
              <a:t>Оператору </a:t>
            </a:r>
            <a:r>
              <a:rPr lang="ru-RU" sz="1800" dirty="0"/>
              <a:t>ПК требуется усидчивость и способность быть внимательным даже при работе с большим количеством однообразных данных. Такой работой могут заниматься люди с ограниченными возможностями, домохозяйки и студенты. </a:t>
            </a:r>
            <a:endParaRPr lang="ru-RU" sz="1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6700" y="0"/>
            <a:ext cx="743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Профессия оператор ПК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115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Пожалуй, одна из самых распространенных профессий, которые имеют непосредственную связь с информатикой. </a:t>
            </a:r>
          </a:p>
        </p:txBody>
      </p:sp>
      <p:pic>
        <p:nvPicPr>
          <p:cNvPr id="6" name="Picture 4" descr="http://thumbs.dreamstime.com/thumb_717/71761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7879"/>
            <a:ext cx="3024336" cy="316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82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Где работать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352" y="692696"/>
            <a:ext cx="7488832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Чаще всего вакансии оператора ПК можно найти в торговле, где нужно вносить в 1С накладные, счета и номенклатуру. Также эти позиции есть в банковской и строительной сфере, в страховании. Нередко операторы могут работать удаленно, по удобному графику (например, «два через два») или совмещать труд с учебой.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96" y="4437112"/>
            <a:ext cx="8496944" cy="220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640" y="33569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600" b="1" dirty="0" smtClean="0"/>
              <a:t>Компании мечты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54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0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177" y="3560488"/>
            <a:ext cx="5293575" cy="32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520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5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Где </a:t>
            </a:r>
            <a:r>
              <a:rPr lang="ru-RU" b="1" dirty="0" smtClean="0"/>
              <a:t>учиться</a:t>
            </a:r>
            <a:br>
              <a:rPr lang="ru-RU" b="1" dirty="0" smtClean="0"/>
            </a:br>
            <a:r>
              <a:rPr lang="ru-RU" b="1" dirty="0" smtClean="0"/>
              <a:t>Колледжи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7" y="2132856"/>
            <a:ext cx="86772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85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14284" cy="45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20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1929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74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9472"/>
            <a:ext cx="7992888" cy="1143000"/>
          </a:xfrm>
        </p:spPr>
        <p:txBody>
          <a:bodyPr/>
          <a:lstStyle/>
          <a:p>
            <a:r>
              <a:rPr lang="ru-RU" dirty="0" smtClean="0"/>
              <a:t>Профессиональные пробы</a:t>
            </a:r>
            <a:endParaRPr lang="ru-RU" dirty="0"/>
          </a:p>
        </p:txBody>
      </p:sp>
      <p:pic>
        <p:nvPicPr>
          <p:cNvPr id="4" name="Picture 8" descr="http://www.ural.org/wp-content/uploads/2014/11/vek-konvejernogo-proizvodstva-silikonovoj-revolyucii-i-kompyuternyx-texnologij-3-www-ural-org-1024x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269" y="260648"/>
            <a:ext cx="2730731" cy="21696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807" y="41490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https://docs.google.com/spreadsheets/d/1tZ7AZLKEuuLPqxJje4sgXqgy4uCb5u8P/edit#gid=825512989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9948" y="2276872"/>
            <a:ext cx="606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Задание: по ссылке заполнить форму (профессия оператор ПК кол-центра)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497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17"/>
            <a:ext cx="8856984" cy="66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736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16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Информация охватывает все сферы, все отрасли общественной жизни, прочно входит в жизнь каждого человека, воздействует на его образ мышления и поведение. </a:t>
            </a:r>
          </a:p>
        </p:txBody>
      </p:sp>
      <p:pic>
        <p:nvPicPr>
          <p:cNvPr id="5" name="Picture 4" descr="http://427610652.r.nd-cdn.com/wp-content/uploads/2015/09/3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9" r="31131"/>
          <a:stretch/>
        </p:blipFill>
        <p:spPr bwMode="auto">
          <a:xfrm>
            <a:off x="6959461" y="980728"/>
            <a:ext cx="21602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0" descr="http://www.vipsys.ru/upload/editor/photo/Kongsberg/XE-Auto.jpg?r=1338983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3933"/>
            <a:ext cx="38884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8" descr="http://harekrishnazp.info/images/stories/content22/deti-i-gadzhe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016224" cy="222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https://habrastorage.org/getpro/habr/post_images/82f/24a/369/82f24a369e7b68371a76a403a866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91170"/>
            <a:ext cx="3816424" cy="2754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g-news.ru/files/old/news/201208/%20%D0%B7%D0%B0%D0%BF%D0%B8%D1%81%D1%8C%20%D0%BA%20%D0%B2%D1%80%D0%B0%D1%87%D1%83_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245" y="3869748"/>
            <a:ext cx="3888432" cy="2954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08" y="1454049"/>
            <a:ext cx="8229600" cy="4525963"/>
          </a:xfrm>
        </p:spPr>
        <p:txBody>
          <a:bodyPr/>
          <a:lstStyle/>
          <a:p>
            <a:r>
              <a:rPr lang="ru-RU" dirty="0" smtClean="0"/>
              <a:t>Работать с возрастающими потоками информации</a:t>
            </a:r>
          </a:p>
          <a:p>
            <a:r>
              <a:rPr lang="ru-RU" dirty="0" smtClean="0"/>
              <a:t>Прогнозировать будущие тенденции</a:t>
            </a:r>
          </a:p>
          <a:p>
            <a:r>
              <a:rPr lang="ru-RU" dirty="0" smtClean="0"/>
              <a:t>Обрабатывать, хранить и передавать информацию</a:t>
            </a:r>
          </a:p>
          <a:p>
            <a:r>
              <a:rPr lang="ru-RU" dirty="0" smtClean="0"/>
              <a:t>Анализировать текущую ситуацию на товарных и финансовых рынках 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современных условиях  работодатели нуждаются не только в  людях ,которые умеют красиво оформлять документы и вводить данные в различные программы, а такие специалисты, которые умеют: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20" y="188640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 современных условиях  работодатели нуждаются не только в  людях ,которые умеют красиво оформлять документы и вводить данные в различные программы, а такие специалисты, которые умеют:</a:t>
            </a:r>
          </a:p>
        </p:txBody>
      </p:sp>
      <p:pic>
        <p:nvPicPr>
          <p:cNvPr id="6" name="Picture 5" descr="http://cs411924.vk.me/v411924376/6053/peHlnp-8J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653" y="4553744"/>
            <a:ext cx="253934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7997" y="419472"/>
            <a:ext cx="106319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Список востребованных профессий в России 2015-2020г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5" y="1196752"/>
            <a:ext cx="86049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1. IT-специалистов (программисты, специалисты по администрированию баз данных или серверного оборудования, веб дизайнеры</a:t>
            </a:r>
            <a:r>
              <a:rPr lang="ru-RU" sz="1600" b="1" dirty="0" smtClean="0">
                <a:solidFill>
                  <a:schemeClr val="tx2"/>
                </a:solidFill>
              </a:rPr>
              <a:t>).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 2. Инженеры.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Большинство крупных промышленных предприятий давно испытывают нехватку инженерных кадров, и, несмотря на то, что в кризис негативно сказывается на росте производства и темпов строительства, в ближайшем будущем потребность в квалифицированных инженерах будет расти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3.Представители </a:t>
            </a:r>
            <a:r>
              <a:rPr lang="ru-RU" sz="1600" b="1" dirty="0">
                <a:solidFill>
                  <a:schemeClr val="tx2"/>
                </a:solidFill>
              </a:rPr>
              <a:t>социальных профессий (педагоги, врачи).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Если предмет труда напрямую связан с основными потребностями человека, то его актуальность всегда будет на высокой. Старение общества и экологическая обстановка увеличивает спрос на медицинских работников, а потребность в новых знаниях обеспечит работой специалистов в сфере образования.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5. Переводчик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Хотя знание иностранного языка постепенно будет выступать необходимым дополнением к большинству профессий, неизбежное расширение межкультурных связей приведет к росту спроса на специалистов сфере лингвистики.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6283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47506"/>
            <a:ext cx="8229600" cy="11849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Профессия «Информатик» с квалификацией в некоторой прикладной области утверждена в России в 2000 г.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dirty="0"/>
              <a:t> 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Информатик</a:t>
            </a:r>
            <a:r>
              <a:rPr lang="ru-RU" sz="5400" b="1" dirty="0"/>
              <a:t>.</a:t>
            </a:r>
            <a:endParaRPr lang="ru-RU" sz="5400" dirty="0"/>
          </a:p>
        </p:txBody>
      </p:sp>
      <p:pic>
        <p:nvPicPr>
          <p:cNvPr id="5" name="Picture 4" descr="http://novadon.ru/tl_files/docs/kid-co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519" y="1412776"/>
            <a:ext cx="5934075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6884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высокая заработная плата;</a:t>
            </a:r>
          </a:p>
          <a:p>
            <a:r>
              <a:rPr lang="ru-RU" b="1" dirty="0"/>
              <a:t>сравнительно высокий спрос на специалистов; </a:t>
            </a:r>
          </a:p>
          <a:p>
            <a:r>
              <a:rPr lang="ru-RU" b="1" dirty="0"/>
              <a:t>иногда можно получить работу, не имея высшего образования;</a:t>
            </a:r>
          </a:p>
          <a:p>
            <a:r>
              <a:rPr lang="ru-RU" b="1" dirty="0"/>
              <a:t>по преимуществу является творческой </a:t>
            </a:r>
            <a:r>
              <a:rPr lang="ru-RU" b="1" dirty="0" smtClean="0"/>
              <a:t>профессией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0061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Минусы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приходится часто и много объяснять одно и то же, так как то, что понятно и очевидно </a:t>
            </a:r>
            <a:r>
              <a:rPr lang="en-US" b="1" dirty="0"/>
              <a:t>IT </a:t>
            </a:r>
            <a:r>
              <a:rPr lang="ru-RU" b="1" dirty="0"/>
              <a:t>– специалисту, совсем не всегда понятно и очевидно пользователю; </a:t>
            </a:r>
          </a:p>
          <a:p>
            <a:r>
              <a:rPr lang="ru-RU" b="1" dirty="0"/>
              <a:t> иногда работа в режиме аврала, в стрессовой ситуации;</a:t>
            </a:r>
          </a:p>
          <a:p>
            <a:r>
              <a:rPr lang="ru-RU" b="1" dirty="0"/>
              <a:t> профессия накладывает специфический отпечаток на характер, который нравится далеко не всем окружающим.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82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0910"/>
            <a:ext cx="8229600" cy="857622"/>
          </a:xfrm>
        </p:spPr>
        <p:txBody>
          <a:bodyPr/>
          <a:lstStyle/>
          <a:p>
            <a:r>
              <a:rPr lang="ru-RU" b="1" dirty="0"/>
              <a:t>Личные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Способность к самообучению </a:t>
            </a:r>
          </a:p>
          <a:p>
            <a:r>
              <a:rPr lang="ru-RU" b="1" dirty="0"/>
              <a:t>Владение английским языком на уровне чтения технической документации </a:t>
            </a:r>
          </a:p>
          <a:p>
            <a:r>
              <a:rPr lang="ru-RU" b="1" dirty="0"/>
              <a:t>Умение работать в команде, над большими проектами, со средствами коллективной разработки, с крупными финансовыми системами</a:t>
            </a:r>
          </a:p>
          <a:p>
            <a:r>
              <a:rPr lang="ru-RU" b="1" dirty="0"/>
              <a:t>Желательны навыки управления проектами и коллективом, самостоятельность, инициативность</a:t>
            </a:r>
          </a:p>
          <a:p>
            <a:r>
              <a:rPr lang="ru-RU" b="1" dirty="0"/>
              <a:t>Способность нести личную ответственность </a:t>
            </a:r>
            <a:endParaRPr lang="ru-RU" b="1" dirty="0" smtClean="0"/>
          </a:p>
          <a:p>
            <a:r>
              <a:rPr lang="ru-RU" b="1" dirty="0"/>
              <a:t>Хорошая память, высокий уровень развития интеллекта, концентрации, технических и математических способностей – это далеко не все качества, которыми надо обладать, чтобы преуспеть в </a:t>
            </a:r>
            <a:r>
              <a:rPr lang="ru-RU" b="1" dirty="0" smtClean="0"/>
              <a:t> этих профессиях.</a:t>
            </a:r>
            <a:endParaRPr lang="ru-RU" b="1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84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16167"/>
            <a:ext cx="648072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Профессия веб-дизайнер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94039"/>
            <a:ext cx="4680520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Такой специалист занимается созданием сайтов и придумывает уникальные дизайнерские решения для них. Сегодня каждая уважающая себя фирма желает иметь свой Интернет-ресурс, а чтобы он был интересен для пользования, у него должна быть довольно удобная система навигации и интересное эстетическое оформление. </a:t>
            </a:r>
          </a:p>
        </p:txBody>
      </p:sp>
      <p:pic>
        <p:nvPicPr>
          <p:cNvPr id="6" name="Picture 4" descr="http://sociodiagnostika.info/wp-content/uploads/2014/02/Web-%D0%B4%D0%B8%D0%B7%D0%B0%D0%B9%D0%BD%D0%B5%D1%80-2-400x28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810000" cy="29783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-rabota.net/blog/wp-content/uploads/2015/03/image00535-300x30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024336" cy="28575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451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Профессии связанные с информатикой</vt:lpstr>
      <vt:lpstr>Информация охватывает все сферы, все отрасли общественной жизни, прочно входит в жизнь каждого человека, воздействует на его образ мышления и поведение. </vt:lpstr>
      <vt:lpstr>В современных условиях  работодатели нуждаются не только в  людях ,которые умеют красиво оформлять документы и вводить данные в различные программы, а такие специалисты, которые умеют:</vt:lpstr>
      <vt:lpstr>Слайд 4</vt:lpstr>
      <vt:lpstr> Информатик.</vt:lpstr>
      <vt:lpstr>Плюсы профессии</vt:lpstr>
      <vt:lpstr>Минусы профессии</vt:lpstr>
      <vt:lpstr>Личные качества</vt:lpstr>
      <vt:lpstr>Слайд 9</vt:lpstr>
      <vt:lpstr>Слайд 10</vt:lpstr>
      <vt:lpstr>Слайд 11</vt:lpstr>
      <vt:lpstr>Где работать </vt:lpstr>
      <vt:lpstr>Слайд 13</vt:lpstr>
      <vt:lpstr>Где учиться Колледжи </vt:lpstr>
      <vt:lpstr>Вузы</vt:lpstr>
      <vt:lpstr>Курсы</vt:lpstr>
      <vt:lpstr>Профессиональные пробы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связанные с информатикой</dc:title>
  <dc:creator>apple</dc:creator>
  <cp:lastModifiedBy>Apple</cp:lastModifiedBy>
  <cp:revision>11</cp:revision>
  <dcterms:created xsi:type="dcterms:W3CDTF">2020-05-17T18:33:48Z</dcterms:created>
  <dcterms:modified xsi:type="dcterms:W3CDTF">2020-05-19T13:48:12Z</dcterms:modified>
</cp:coreProperties>
</file>