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64" r:id="rId5"/>
    <p:sldId id="267" r:id="rId6"/>
    <p:sldId id="265" r:id="rId7"/>
    <p:sldId id="266" r:id="rId8"/>
    <p:sldId id="258" r:id="rId9"/>
    <p:sldId id="284" r:id="rId10"/>
    <p:sldId id="285" r:id="rId11"/>
    <p:sldId id="287" r:id="rId12"/>
    <p:sldId id="286" r:id="rId13"/>
    <p:sldId id="283" r:id="rId14"/>
    <p:sldId id="269" r:id="rId15"/>
    <p:sldId id="272" r:id="rId16"/>
    <p:sldId id="271" r:id="rId17"/>
    <p:sldId id="270" r:id="rId18"/>
    <p:sldId id="259" r:id="rId19"/>
    <p:sldId id="276" r:id="rId20"/>
    <p:sldId id="275" r:id="rId21"/>
    <p:sldId id="274" r:id="rId22"/>
    <p:sldId id="273" r:id="rId23"/>
    <p:sldId id="277" r:id="rId24"/>
    <p:sldId id="278" r:id="rId25"/>
    <p:sldId id="279" r:id="rId26"/>
    <p:sldId id="282" r:id="rId27"/>
    <p:sldId id="281" r:id="rId28"/>
    <p:sldId id="289" r:id="rId29"/>
    <p:sldId id="290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FF3399"/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 varScale="1">
        <p:scale>
          <a:sx n="57" d="100"/>
          <a:sy n="57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67096BD-38EB-4FC3-A364-37210A66F2FF}" type="datetimeFigureOut">
              <a:rPr lang="ru-RU" smtClean="0"/>
              <a:pPr>
                <a:defRPr/>
              </a:pPr>
              <a:t>12.11.2021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0A0D34AD-DCE9-40B6-A961-ED7FBC6725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9681C3-3B61-4DA4-8090-626C69C6B015}" type="datetimeFigureOut">
              <a:rPr lang="ru-RU" smtClean="0"/>
              <a:pPr>
                <a:defRPr/>
              </a:pPr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54B5B-3201-4216-AB35-4C0C0FEAD8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9CD6EB-C900-4CDB-9F68-2B47B53A2017}" type="datetimeFigureOut">
              <a:rPr lang="ru-RU" smtClean="0"/>
              <a:pPr>
                <a:defRPr/>
              </a:pPr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1B324-7E88-46FE-9147-8904732281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E2565B-D14E-4485-85D6-2B07549F8808}" type="datetimeFigureOut">
              <a:rPr lang="ru-RU" smtClean="0"/>
              <a:pPr>
                <a:defRPr/>
              </a:pPr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05A2BF-B09D-4C74-AE95-BCBB9EC2A8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0B29CF46-341A-41AE-9922-4530F86DBB6D}" type="datetimeFigureOut">
              <a:rPr lang="ru-RU" smtClean="0"/>
              <a:pPr>
                <a:defRPr/>
              </a:pPr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8C85F621-654C-4CF8-A8DE-B33FB46DD9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143419-2762-43C2-A633-05632D20B950}" type="datetimeFigureOut">
              <a:rPr lang="ru-RU" smtClean="0"/>
              <a:pPr>
                <a:defRPr/>
              </a:pPr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614B7-E5EE-4BDA-B2FE-742C75DBC8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644F0C-DDC6-46BC-82BA-1B2E0637040E}" type="datetimeFigureOut">
              <a:rPr lang="ru-RU" smtClean="0"/>
              <a:pPr>
                <a:defRPr/>
              </a:pPr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1FC19F-4AE5-4198-B83F-0F79BC1566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7F0A2A-6F51-4DC1-8C36-EB449DC5C9BA}" type="datetimeFigureOut">
              <a:rPr lang="ru-RU" smtClean="0"/>
              <a:pPr>
                <a:defRPr/>
              </a:pPr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C24FD-216B-4261-8C00-6E9262B880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88722F-9C50-4633-B230-CF7D2CE24105}" type="datetimeFigureOut">
              <a:rPr lang="ru-RU" smtClean="0"/>
              <a:pPr>
                <a:defRPr/>
              </a:pPr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DED934-8CEB-445B-8BC7-D9517C4C65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95EA71-22E5-4F0C-9DF0-ED0ABBFC6B67}" type="datetimeFigureOut">
              <a:rPr lang="ru-RU" smtClean="0"/>
              <a:pPr>
                <a:defRPr/>
              </a:pPr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3426A-2470-4BD7-A41B-5E226C8836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72CBEF-B544-4734-9DE4-4C536B1D509C}" type="datetimeFigureOut">
              <a:rPr lang="ru-RU" smtClean="0"/>
              <a:pPr>
                <a:defRPr/>
              </a:pPr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D377C-9873-45E9-A5D5-098CD0418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3634742-F928-4C41-94E0-EAD48E1979A3}" type="datetimeFigureOut">
              <a:rPr lang="ru-RU" smtClean="0"/>
              <a:pPr>
                <a:defRPr/>
              </a:pPr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D6BD0D8-2FE6-4EEE-AF7F-2228E428C5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900igr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786058"/>
            <a:ext cx="6786610" cy="250033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u="sng" dirty="0" smtClean="0">
                <a:solidFill>
                  <a:srgbClr val="7030A0"/>
                </a:solidFill>
              </a:rPr>
              <a:t>Безопасность </a:t>
            </a:r>
            <a:r>
              <a:rPr lang="ru-RU" sz="4400" b="1" u="sng" dirty="0" smtClean="0">
                <a:solidFill>
                  <a:srgbClr val="7030A0"/>
                </a:solidFill>
              </a:rPr>
              <a:t>и защита человека в чрезвычайных </a:t>
            </a:r>
            <a:r>
              <a:rPr lang="ru-RU" sz="4400" b="1" u="sng" dirty="0" smtClean="0">
                <a:solidFill>
                  <a:srgbClr val="7030A0"/>
                </a:solidFill>
              </a:rPr>
              <a:t>ситуациях</a:t>
            </a:r>
            <a:endParaRPr lang="ru-RU" sz="4400" b="1" u="sng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1500174"/>
            <a:ext cx="39403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ВИКТОРИНА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>
            <a:hlinkClick r:id="rId2" tooltip=" Каталог презентаций "/>
          </p:cNvPr>
          <p:cNvSpPr/>
          <p:nvPr/>
        </p:nvSpPr>
        <p:spPr>
          <a:xfrm flipV="1">
            <a:off x="4427984" y="6832598"/>
            <a:ext cx="72008" cy="45719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88900" tIns="25400" rIns="88900" bIns="50800" rtlCol="0" anchor="ctr" anchorCtr="1">
            <a:noAutofit/>
          </a:bodyPr>
          <a:lstStyle/>
          <a:p>
            <a:pPr algn="ctr"/>
            <a:endParaRPr lang="ru-RU" sz="2000" u="sng" dirty="0">
              <a:solidFill>
                <a:srgbClr val="3333CC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00166" y="1714488"/>
            <a:ext cx="6715172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7030A0"/>
                </a:solidFill>
              </a:rPr>
              <a:t>ПРАВИЛА ПОВЕДЕНИЯ В ЧРЕЗВЫЧАЙНЫХ СИТУАЦИЯХ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357298"/>
            <a:ext cx="85725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85786" y="3643314"/>
            <a:ext cx="7572428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Находиться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удалении от зданий;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найти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естественное укрытие,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лечь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землю и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прижаться, закрыть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голову руками;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ждать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снижения порыва ветра и быстро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перейти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более надежное укрытие</a:t>
            </a: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2643182"/>
            <a:ext cx="7929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/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Во время урагана, бури, смерча вы оказались на улице….Ваши действия?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00166" y="1714488"/>
            <a:ext cx="6715172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7030A0"/>
                </a:solidFill>
              </a:rPr>
              <a:t>ПРАВИЛА ПОВЕДЕНИЯ В ЧРЕЗВЫЧАЙНЫХ СИТУАЦИЯХ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285860"/>
            <a:ext cx="928694" cy="1160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4071942"/>
            <a:ext cx="7715304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Основной сигнал оповещения Гражданской обороны «Внимание всем!»</a:t>
            </a: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2714620"/>
            <a:ext cx="7715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/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Какой основной сигнал оповещения Гражданской обороны Вы знаете?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00166" y="1714488"/>
            <a:ext cx="6715172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7030A0"/>
                </a:solidFill>
              </a:rPr>
              <a:t>ПРАВИЛА ПОВЕДЕНИЯ В ЧРЕЗВЫЧАЙНЫХ СИТУАЦИЯХ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357298"/>
            <a:ext cx="85725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85786" y="4286256"/>
            <a:ext cx="72866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Эвакуация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2643182"/>
            <a:ext cx="72152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Организованный вывод       (вывоз) населения из зоны </a:t>
            </a:r>
            <a:r>
              <a:rPr lang="ru-RU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ЧС называется:</a:t>
            </a:r>
            <a:endParaRPr lang="ru-RU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00166" y="1714488"/>
            <a:ext cx="6715172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714488"/>
            <a:ext cx="6715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 smtClean="0">
                <a:solidFill>
                  <a:srgbClr val="FF0000"/>
                </a:solidFill>
              </a:rPr>
              <a:t>ПРАВИЛА БЕЗОПАСНОГО ПОВЕДЕНИЯ В БЫТУ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357298"/>
            <a:ext cx="97155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85786" y="3786190"/>
            <a:ext cx="764386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Открою окна и двери, чтобы проветрить помещение. С помощью резиновой груши соберу ртутные шарики в банку с водой, закрою плотной крышкой. Обработаю поверхность 5% раствором марганцовки. Ртуть сдам в штаб Гражданской обороны/.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2428868"/>
            <a:ext cx="76438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/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Вы разбили в комнате градусник. Что сделать, чтобы ртуть не причинила вреда вашему здоровью?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00166" y="1714488"/>
            <a:ext cx="6715172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714488"/>
            <a:ext cx="6715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 smtClean="0">
                <a:solidFill>
                  <a:srgbClr val="FF0000"/>
                </a:solidFill>
              </a:rPr>
              <a:t>ПРАВИЛА БЕЗОПАСНОГО ПОВЕДЕНИЯ В БЫТУ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357298"/>
            <a:ext cx="857256" cy="107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85786" y="3571876"/>
            <a:ext cx="7286676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Никогда не пользоваться незнакомыми препаратами бытовой химии;</a:t>
            </a:r>
            <a:endParaRPr kumimoji="0" lang="ru-RU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пить жидкости из незнакомых бутылок и банок, особенно если они стоят на полу или в «укромном месте»; не пользоваться спичками рядом с банками или бутылками с резким запахом, не распылять содержимое аэрозольных баллончиков вблизи открытого огня, хранить химические вещества в закрывающихся шкафчиках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2571744"/>
            <a:ext cx="75009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Как избежать отравлений препаратами бытовой химии?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00166" y="1714488"/>
            <a:ext cx="6715172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714488"/>
            <a:ext cx="6715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 smtClean="0">
                <a:solidFill>
                  <a:srgbClr val="FF0000"/>
                </a:solidFill>
              </a:rPr>
              <a:t>ПРАВИЛА БЕЗОПАСНОГО ПОВЕДЕНИЯ В БЫТУ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357298"/>
            <a:ext cx="85725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928662" y="3643314"/>
            <a:ext cx="735811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eaLnBrk="0" hangingPunct="0"/>
            <a:r>
              <a:rPr lang="ru-RU" sz="2400" i="1" dirty="0" smtClean="0">
                <a:ea typeface="Times New Roman" pitchFamily="18" charset="0"/>
              </a:rPr>
              <a:t>Нельзя. При включении или выключении выключателя или штепсельной розетки может возникнуть искрение между контактами и произойти взрыв газа</a:t>
            </a:r>
            <a:endParaRPr lang="ru-RU" sz="3200" i="1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2500306"/>
            <a:ext cx="69294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/>
            <a:r>
              <a:rPr lang="ru-RU" sz="2800" b="1" dirty="0" smtClean="0">
                <a:ea typeface="Times New Roman" pitchFamily="18" charset="0"/>
              </a:rPr>
              <a:t>Если в квартире произошла утечка газа, можно ли включать свет?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00166" y="1714488"/>
            <a:ext cx="6715172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714488"/>
            <a:ext cx="6715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 smtClean="0">
                <a:solidFill>
                  <a:srgbClr val="FF0000"/>
                </a:solidFill>
              </a:rPr>
              <a:t>ПРАВИЛА БЕЗОПАСНОГО ПОВЕДЕНИЯ В БЫТУ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285860"/>
            <a:ext cx="928694" cy="1160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85786" y="4000504"/>
            <a:ext cx="77152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Сообщить в пожарную охрану. Выключить из розетки и тушить подручными средствами /порошковый или углекислотный огнетушитель, кошма или плотное шерстяное одеяло, песок, земля из цветочного горшка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2857496"/>
            <a:ext cx="71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/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Каковы ваши действия при загорании телевизора?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00166" y="1714488"/>
            <a:ext cx="6715172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714488"/>
            <a:ext cx="6715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 smtClean="0">
                <a:solidFill>
                  <a:srgbClr val="FF0000"/>
                </a:solidFill>
              </a:rPr>
              <a:t>ПРАВИЛА БЕЗОПАСНОГО ПОВЕДЕНИЯ В БЫТУ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357298"/>
            <a:ext cx="85725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57224" y="4071942"/>
            <a:ext cx="757239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/>
              <a:t>Режущие поверхности и острые кромки инструментов должны быть направлены в сторону, противоположную телу. </a:t>
            </a:r>
          </a:p>
          <a:p>
            <a:r>
              <a:rPr lang="ru-RU" sz="2400" dirty="0" smtClean="0"/>
              <a:t>Пальцы рук, удерживающие обрабатываемый предмет, держите на достаточном удалении от режущих кромок.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2643182"/>
            <a:ext cx="72152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/>
            <a:r>
              <a:rPr lang="ru-RU" sz="2800" b="1" dirty="0" smtClean="0"/>
              <a:t>Какие правила </a:t>
            </a:r>
            <a:r>
              <a:rPr lang="ru-RU" sz="2800" b="1" dirty="0" smtClean="0"/>
              <a:t>безопасности </a:t>
            </a:r>
            <a:r>
              <a:rPr lang="ru-RU" sz="2800" b="1" dirty="0" smtClean="0"/>
              <a:t>нужно соблюдать при </a:t>
            </a:r>
            <a:r>
              <a:rPr lang="ru-RU" sz="2800" b="1" dirty="0" smtClean="0"/>
              <a:t>работе режущими </a:t>
            </a:r>
            <a:r>
              <a:rPr lang="ru-RU" sz="2800" b="1" dirty="0" smtClean="0"/>
              <a:t>инструментами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1643050"/>
            <a:ext cx="6357982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1643050"/>
            <a:ext cx="6357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70C0"/>
                </a:solidFill>
              </a:rPr>
              <a:t>ПРАВИЛА ПОВЕДЕНИЯ В УСЛОВИЯХ </a:t>
            </a:r>
            <a:endParaRPr lang="ru-RU" dirty="0" smtClean="0">
              <a:solidFill>
                <a:srgbClr val="0070C0"/>
              </a:solidFill>
            </a:endParaRPr>
          </a:p>
          <a:p>
            <a:pPr algn="ctr"/>
            <a:r>
              <a:rPr lang="ru-RU" b="1" u="sng" dirty="0" smtClean="0">
                <a:solidFill>
                  <a:srgbClr val="0070C0"/>
                </a:solidFill>
              </a:rPr>
              <a:t> АВТОНОМНОГО ВЫЖИВАНИЯ</a:t>
            </a:r>
            <a:endParaRPr lang="ru-RU" dirty="0" smtClean="0">
              <a:solidFill>
                <a:srgbClr val="0070C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357298"/>
            <a:ext cx="97155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85786" y="3357562"/>
            <a:ext cx="771527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Остановиться, осмотреться вокруг, прислушаться к звукам (выходить необходимо на шум, звуки); определить, сколько времени ты двигался, вспомнить свой путь; искать тропу, дорогу, речей, реку - они выведут к жилью; при выходе к реке, ручью двигаться вниз по течению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2357430"/>
            <a:ext cx="53578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/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Что делать если,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вы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заблудились в лесу?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1643050"/>
            <a:ext cx="6357982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1643050"/>
            <a:ext cx="6357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70C0"/>
                </a:solidFill>
              </a:rPr>
              <a:t>ПРАВИЛА ПОВЕДЕНИЯ В УСЛОВИЯХ </a:t>
            </a:r>
            <a:endParaRPr lang="ru-RU" dirty="0" smtClean="0">
              <a:solidFill>
                <a:srgbClr val="0070C0"/>
              </a:solidFill>
            </a:endParaRPr>
          </a:p>
          <a:p>
            <a:pPr algn="ctr"/>
            <a:r>
              <a:rPr lang="ru-RU" b="1" u="sng" dirty="0" smtClean="0">
                <a:solidFill>
                  <a:srgbClr val="0070C0"/>
                </a:solidFill>
              </a:rPr>
              <a:t> АВТОНОМНОГО ВЫЖИВАНИЯ</a:t>
            </a:r>
            <a:endParaRPr lang="ru-RU" dirty="0" smtClean="0">
              <a:solidFill>
                <a:srgbClr val="0070C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357298"/>
            <a:ext cx="857256" cy="107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71472" y="4357694"/>
            <a:ext cx="80010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Ловить рыбу, собирать грибы, знать съедобные дикорастущие растения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2714620"/>
            <a:ext cx="69294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/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Что нужно сделать, чтобы выжить в условиях автономного существования?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500042"/>
          <a:ext cx="8258203" cy="5792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504"/>
                <a:gridCol w="975969"/>
                <a:gridCol w="1051044"/>
                <a:gridCol w="900895"/>
                <a:gridCol w="1051044"/>
                <a:gridCol w="750747"/>
              </a:tblGrid>
              <a:tr h="10343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 ПОЖАРНОЙ БЕЗОПАСНОСТИ</a:t>
                      </a:r>
                      <a:endParaRPr lang="ru-RU" sz="1800" b="1" kern="1200" dirty="0" smtClean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FF00"/>
                          </a:solidFill>
                          <a:hlinkClick r:id="rId2" action="ppaction://hlinksldjump"/>
                        </a:rPr>
                        <a:t>1</a:t>
                      </a:r>
                      <a:endParaRPr lang="ru-RU" sz="4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FF00"/>
                          </a:solidFill>
                          <a:hlinkClick r:id="rId3" action="ppaction://hlinksldjump"/>
                        </a:rPr>
                        <a:t>2</a:t>
                      </a:r>
                      <a:endParaRPr lang="ru-RU" sz="4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FF00"/>
                          </a:solidFill>
                          <a:hlinkClick r:id="rId4" action="ppaction://hlinksldjump"/>
                        </a:rPr>
                        <a:t>3</a:t>
                      </a:r>
                      <a:endParaRPr lang="ru-RU" sz="4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FF00"/>
                          </a:solidFill>
                          <a:hlinkClick r:id="rId5" action="ppaction://hlinksldjump"/>
                        </a:rPr>
                        <a:t>4</a:t>
                      </a:r>
                      <a:endParaRPr lang="ru-RU" sz="4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FF00"/>
                          </a:solidFill>
                          <a:hlinkClick r:id="rId6" action="ppaction://hlinksldjump"/>
                        </a:rPr>
                        <a:t>5</a:t>
                      </a:r>
                      <a:endParaRPr lang="ru-RU" sz="4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034316">
                <a:tc>
                  <a:txBody>
                    <a:bodyPr/>
                    <a:lstStyle/>
                    <a:p>
                      <a:pPr algn="ctr"/>
                      <a:r>
                        <a:rPr lang="ru-RU" sz="1800" b="1" u="sng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 ПОВЕДЕНИЯ В ЧРЕЗВЫЧАЙНЫХ СИТУАЦИЯХ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7030A0"/>
                          </a:solidFill>
                          <a:hlinkClick r:id="rId7" action="ppaction://hlinksldjump"/>
                        </a:rPr>
                        <a:t>1</a:t>
                      </a:r>
                      <a:endParaRPr lang="ru-RU" sz="4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7030A0"/>
                          </a:solidFill>
                          <a:hlinkClick r:id="rId8" action="ppaction://hlinksldjump"/>
                        </a:rPr>
                        <a:t>2</a:t>
                      </a:r>
                      <a:endParaRPr lang="ru-RU" sz="4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7030A0"/>
                          </a:solidFill>
                          <a:hlinkClick r:id="rId9" action="ppaction://hlinksldjump"/>
                        </a:rPr>
                        <a:t>3</a:t>
                      </a:r>
                      <a:endParaRPr lang="ru-RU" sz="4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7030A0"/>
                          </a:solidFill>
                          <a:hlinkClick r:id="rId10" action="ppaction://hlinksldjump"/>
                        </a:rPr>
                        <a:t>4</a:t>
                      </a:r>
                      <a:endParaRPr lang="ru-RU" sz="4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7030A0"/>
                          </a:solidFill>
                          <a:hlinkClick r:id="rId11" action="ppaction://hlinksldjump"/>
                        </a:rPr>
                        <a:t>5</a:t>
                      </a:r>
                      <a:endParaRPr lang="ru-RU" sz="4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0343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 БЕЗОПАСНОГО ПОВЕДЕНИЯ В БЫТУ</a:t>
                      </a:r>
                      <a:endParaRPr lang="ru-RU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0000"/>
                          </a:solidFill>
                          <a:hlinkClick r:id="rId12" action="ppaction://hlinksldjump"/>
                        </a:rPr>
                        <a:t>1</a:t>
                      </a:r>
                      <a:endParaRPr lang="ru-RU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0000"/>
                          </a:solidFill>
                          <a:hlinkClick r:id="rId13" action="ppaction://hlinksldjump"/>
                        </a:rPr>
                        <a:t>2</a:t>
                      </a:r>
                      <a:endParaRPr lang="ru-RU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0000"/>
                          </a:solidFill>
                          <a:hlinkClick r:id="rId14" action="ppaction://hlinksldjump"/>
                        </a:rPr>
                        <a:t>3</a:t>
                      </a:r>
                      <a:endParaRPr lang="ru-RU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0000"/>
                          </a:solidFill>
                          <a:hlinkClick r:id="rId15" action="ppaction://hlinksldjump"/>
                        </a:rPr>
                        <a:t>4</a:t>
                      </a:r>
                      <a:endParaRPr lang="ru-RU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FF0000"/>
                          </a:solidFill>
                          <a:hlinkClick r:id="rId16" action="ppaction://hlinksldjump"/>
                        </a:rPr>
                        <a:t>5</a:t>
                      </a:r>
                      <a:endParaRPr lang="ru-RU" sz="4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654906">
                <a:tc>
                  <a:txBody>
                    <a:bodyPr/>
                    <a:lstStyle/>
                    <a:p>
                      <a:pPr algn="ctr"/>
                      <a:r>
                        <a:rPr lang="ru-RU" sz="1800" b="1" u="sng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 ПОВЕДЕНИЯ В УСЛОВИЯХ </a:t>
                      </a:r>
                      <a:endParaRPr lang="ru-RU" sz="18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u="sng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АВТОНОМНОГО ВЫЖИВАНИЯ</a:t>
                      </a:r>
                      <a:endParaRPr lang="ru-RU" sz="18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0070C0"/>
                          </a:solidFill>
                          <a:hlinkClick r:id="rId17" action="ppaction://hlinksldjump"/>
                        </a:rPr>
                        <a:t>1</a:t>
                      </a:r>
                      <a:endParaRPr lang="ru-RU" sz="4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0070C0"/>
                          </a:solidFill>
                          <a:hlinkClick r:id="rId18" action="ppaction://hlinksldjump"/>
                        </a:rPr>
                        <a:t>2</a:t>
                      </a:r>
                      <a:endParaRPr lang="ru-RU" sz="4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0070C0"/>
                          </a:solidFill>
                          <a:hlinkClick r:id="rId19" action="ppaction://hlinksldjump"/>
                        </a:rPr>
                        <a:t>3</a:t>
                      </a:r>
                      <a:endParaRPr lang="ru-RU" sz="4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0070C0"/>
                          </a:solidFill>
                          <a:hlinkClick r:id="rId20" action="ppaction://hlinksldjump"/>
                        </a:rPr>
                        <a:t>4</a:t>
                      </a:r>
                      <a:endParaRPr lang="ru-RU" sz="4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0070C0"/>
                          </a:solidFill>
                          <a:hlinkClick r:id="rId21" action="ppaction://hlinksldjump"/>
                        </a:rPr>
                        <a:t>5</a:t>
                      </a:r>
                      <a:endParaRPr lang="ru-RU" sz="48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0343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ПОВЕДЕНИЕ НА </a:t>
                      </a:r>
                      <a:r>
                        <a:rPr lang="ru-RU" sz="1800" b="1" u="sng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ВОДОЕМАХ</a:t>
                      </a:r>
                      <a:endParaRPr lang="ru-RU" sz="1800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C00000"/>
                          </a:solidFill>
                          <a:hlinkClick r:id="rId22" action="ppaction://hlinksldjump"/>
                        </a:rPr>
                        <a:t>1</a:t>
                      </a:r>
                      <a:endParaRPr lang="ru-RU" sz="4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C00000"/>
                          </a:solidFill>
                          <a:hlinkClick r:id="rId23" action="ppaction://hlinksldjump"/>
                        </a:rPr>
                        <a:t>2</a:t>
                      </a:r>
                      <a:endParaRPr lang="ru-RU" sz="4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C00000"/>
                          </a:solidFill>
                          <a:hlinkClick r:id="rId24" action="ppaction://hlinksldjump"/>
                        </a:rPr>
                        <a:t>3</a:t>
                      </a:r>
                      <a:endParaRPr lang="ru-RU" sz="4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C00000"/>
                          </a:solidFill>
                          <a:hlinkClick r:id="rId25" action="ppaction://hlinksldjump"/>
                        </a:rPr>
                        <a:t>4</a:t>
                      </a:r>
                      <a:endParaRPr lang="ru-RU" sz="4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rgbClr val="C00000"/>
                          </a:solidFill>
                          <a:hlinkClick r:id="rId26" action="ppaction://hlinksldjump"/>
                        </a:rPr>
                        <a:t>5</a:t>
                      </a:r>
                      <a:endParaRPr lang="ru-RU" sz="4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1643050"/>
            <a:ext cx="6357982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1643050"/>
            <a:ext cx="6357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70C0"/>
                </a:solidFill>
              </a:rPr>
              <a:t>ПРАВИЛА ПОВЕДЕНИЯ В УСЛОВИЯХ </a:t>
            </a:r>
            <a:endParaRPr lang="ru-RU" dirty="0" smtClean="0">
              <a:solidFill>
                <a:srgbClr val="0070C0"/>
              </a:solidFill>
            </a:endParaRPr>
          </a:p>
          <a:p>
            <a:pPr algn="ctr"/>
            <a:r>
              <a:rPr lang="ru-RU" b="1" u="sng" dirty="0" smtClean="0">
                <a:solidFill>
                  <a:srgbClr val="0070C0"/>
                </a:solidFill>
              </a:rPr>
              <a:t> АВТОНОМНОГО ВЫЖИВАНИЯ</a:t>
            </a:r>
            <a:endParaRPr lang="ru-RU" dirty="0" smtClean="0">
              <a:solidFill>
                <a:srgbClr val="0070C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357298"/>
            <a:ext cx="85725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785918" y="4429132"/>
            <a:ext cx="58579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поддаваться панике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3105835"/>
            <a:ext cx="60722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/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Самый главный выход из любой ситуации?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1643050"/>
            <a:ext cx="6357982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1643050"/>
            <a:ext cx="6357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70C0"/>
                </a:solidFill>
              </a:rPr>
              <a:t>ПРАВИЛА ПОВЕДЕНИЯ В УСЛОВИЯХ </a:t>
            </a:r>
            <a:endParaRPr lang="ru-RU" dirty="0" smtClean="0">
              <a:solidFill>
                <a:srgbClr val="0070C0"/>
              </a:solidFill>
            </a:endParaRPr>
          </a:p>
          <a:p>
            <a:pPr algn="ctr"/>
            <a:r>
              <a:rPr lang="ru-RU" b="1" u="sng" dirty="0" smtClean="0">
                <a:solidFill>
                  <a:srgbClr val="0070C0"/>
                </a:solidFill>
              </a:rPr>
              <a:t> АВТОНОМНОГО ВЫЖИВАНИЯ</a:t>
            </a:r>
            <a:endParaRPr lang="ru-RU" dirty="0" smtClean="0">
              <a:solidFill>
                <a:srgbClr val="0070C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285860"/>
            <a:ext cx="928694" cy="1160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071538" y="4000504"/>
            <a:ext cx="77152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Лесных, горных рек, ручьев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2714620"/>
            <a:ext cx="73581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/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Из каких источников можно пить воду сырой, не опасаясь отравлений?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1643050"/>
            <a:ext cx="6357982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1643050"/>
            <a:ext cx="6357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70C0"/>
                </a:solidFill>
              </a:rPr>
              <a:t>ПРАВИЛА ПОВЕДЕНИЯ В УСЛОВИЯХ </a:t>
            </a:r>
            <a:endParaRPr lang="ru-RU" dirty="0" smtClean="0">
              <a:solidFill>
                <a:srgbClr val="0070C0"/>
              </a:solidFill>
            </a:endParaRPr>
          </a:p>
          <a:p>
            <a:pPr algn="ctr"/>
            <a:r>
              <a:rPr lang="ru-RU" b="1" u="sng" dirty="0" smtClean="0">
                <a:solidFill>
                  <a:srgbClr val="0070C0"/>
                </a:solidFill>
              </a:rPr>
              <a:t> АВТОНОМНОГО ВЫЖИВАНИЯ</a:t>
            </a:r>
            <a:endParaRPr lang="ru-RU" dirty="0" smtClean="0">
              <a:solidFill>
                <a:srgbClr val="0070C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357298"/>
            <a:ext cx="85725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000100" y="3857628"/>
            <a:ext cx="757239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Плоды, поклеванные птицами, грызунами; птичий помет на ветках, стволах деревьев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2714620"/>
            <a:ext cx="71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/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Что служит косвенным признаком съедобности растения?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1643050"/>
            <a:ext cx="6357982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1714488"/>
            <a:ext cx="45021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 smtClean="0">
                <a:solidFill>
                  <a:srgbClr val="C00000"/>
                </a:solidFill>
              </a:rPr>
              <a:t>ПОВЕДЕНИЕ НА </a:t>
            </a:r>
            <a:r>
              <a:rPr lang="ru-RU" sz="2800" b="1" u="sng" dirty="0" smtClean="0">
                <a:solidFill>
                  <a:srgbClr val="C00000"/>
                </a:solidFill>
              </a:rPr>
              <a:t>ВОДОЕМАХ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357298"/>
            <a:ext cx="97155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142976" y="4071942"/>
            <a:ext cx="678657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Вызвать «скорую помощь» и спасателей; протянуть пострадавшему длинный шест, веревку, лыжную палку или длинный шарф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2714620"/>
            <a:ext cx="6858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/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Как оказать помощь провалившемуся под лед человеку?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1643050"/>
            <a:ext cx="6357982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1714488"/>
            <a:ext cx="45021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 smtClean="0">
                <a:solidFill>
                  <a:srgbClr val="C00000"/>
                </a:solidFill>
              </a:rPr>
              <a:t>ПОВЕДЕНИЕ НА </a:t>
            </a:r>
            <a:r>
              <a:rPr lang="ru-RU" sz="2800" b="1" u="sng" dirty="0" smtClean="0">
                <a:solidFill>
                  <a:srgbClr val="C00000"/>
                </a:solidFill>
              </a:rPr>
              <a:t>ВОДОЕМАХ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357298"/>
            <a:ext cx="857256" cy="107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57224" y="3643314"/>
            <a:ext cx="764386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нырять в незнакомых местах; не заплывать за буйки; не выплывать на судовой ход и не приближаться к судам; не хватать друг друга за руки и ноги во время игр в воде; не плавать на надувных матрасах и камерах(если плохо плаваешь); не умеющим плавать купаться только в специально оборудованных местах глубиной не более 1,2 м.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2643182"/>
            <a:ext cx="70723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/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Основные правила безопасного поведения на воде.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1643050"/>
            <a:ext cx="6357982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1714488"/>
            <a:ext cx="45021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 smtClean="0">
                <a:solidFill>
                  <a:srgbClr val="C00000"/>
                </a:solidFill>
              </a:rPr>
              <a:t>ПОВЕДЕНИЕ НА </a:t>
            </a:r>
            <a:r>
              <a:rPr lang="ru-RU" sz="2800" b="1" u="sng" dirty="0" smtClean="0">
                <a:solidFill>
                  <a:srgbClr val="C00000"/>
                </a:solidFill>
              </a:rPr>
              <a:t>ВОДОЕМАХ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357298"/>
            <a:ext cx="85725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928662" y="3786190"/>
            <a:ext cx="764383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Нельзя выходить на тонкий лед в начале зимы и весны; если лед начал трескаться, нужно осторожно лечь и ползти по своим следам обратно; при движении группой следовать друг за другом на расстоянии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2786058"/>
            <a:ext cx="73581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/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Какие меры безопасности нужно соблюдать при нахождении на льду?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1643050"/>
            <a:ext cx="6357982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1714488"/>
            <a:ext cx="45021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 smtClean="0">
                <a:solidFill>
                  <a:srgbClr val="C00000"/>
                </a:solidFill>
              </a:rPr>
              <a:t>ПОВЕДЕНИЕ НА </a:t>
            </a:r>
            <a:r>
              <a:rPr lang="ru-RU" sz="2800" b="1" u="sng" dirty="0" smtClean="0">
                <a:solidFill>
                  <a:srgbClr val="C00000"/>
                </a:solidFill>
              </a:rPr>
              <a:t>ВОДОЕМАХ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285860"/>
            <a:ext cx="928694" cy="1160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857224" y="3429000"/>
            <a:ext cx="77152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Задержать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дыхание и ущипнуть сведенную мышцу несколько раз; расслабить сведенную конечность; плыть к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берегу на спине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2714620"/>
            <a:ext cx="5260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ctr"/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При судороге ноги нужно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1643050"/>
            <a:ext cx="6357982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1714488"/>
            <a:ext cx="45021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 smtClean="0">
                <a:solidFill>
                  <a:srgbClr val="C00000"/>
                </a:solidFill>
              </a:rPr>
              <a:t>ПОВЕДЕНИЕ НА </a:t>
            </a:r>
            <a:r>
              <a:rPr lang="ru-RU" sz="2800" b="1" u="sng" dirty="0" smtClean="0">
                <a:solidFill>
                  <a:srgbClr val="C00000"/>
                </a:solidFill>
              </a:rPr>
              <a:t>ВОДОЕМАХ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357298"/>
            <a:ext cx="85725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142976" y="3500438"/>
            <a:ext cx="678657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Купаться можно только в разрешенных местах, где есть табличка: «Купаться разрешено!»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2571744"/>
            <a:ext cx="71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/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каких водоемах можно купаться?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14282" y="1928802"/>
            <a:ext cx="8686800" cy="2870836"/>
          </a:xfrm>
          <a:solidFill>
            <a:srgbClr val="FFFF00"/>
          </a:solidFill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Запомните</a:t>
            </a:r>
            <a:r>
              <a:rPr lang="ru-RU" sz="4000" dirty="0" smtClean="0">
                <a:solidFill>
                  <a:srgbClr val="002060"/>
                </a:solidFill>
              </a:rPr>
              <a:t>!</a:t>
            </a:r>
            <a:endParaRPr lang="en-US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Ваша </a:t>
            </a:r>
            <a:r>
              <a:rPr lang="ru-RU" sz="4000" dirty="0" smtClean="0">
                <a:solidFill>
                  <a:srgbClr val="FF0000"/>
                </a:solidFill>
              </a:rPr>
              <a:t>безопасность в ваших руках!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2357430"/>
            <a:ext cx="7035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66" y="1714488"/>
            <a:ext cx="628654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1643050"/>
            <a:ext cx="6196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FF00"/>
                </a:solidFill>
              </a:rPr>
              <a:t>ПРАВИЛА </a:t>
            </a:r>
            <a:r>
              <a:rPr lang="ru-RU" sz="2800" b="1" u="sng" dirty="0">
                <a:solidFill>
                  <a:srgbClr val="FFFF00"/>
                </a:solidFill>
              </a:rPr>
              <a:t>ПОЖАРНОЙ БЕЗОПАСНОСТИ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2571744"/>
            <a:ext cx="65008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 </a:t>
            </a:r>
            <a:r>
              <a:rPr lang="ru-RU" sz="2800" b="1" dirty="0"/>
              <a:t>Какие правила пожарной безопасности нужно соблюдать при устройстве новогодней елки?</a:t>
            </a:r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357298"/>
            <a:ext cx="97155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28662" y="4286256"/>
            <a:ext cx="7500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Нельзя применять свечи, бенгальские огни, хлопушки. Нельзя делать костюмы из ваты, марли, бумаги, непропитанные огнезащитным составом</a:t>
            </a:r>
          </a:p>
        </p:txBody>
      </p:sp>
      <p:sp>
        <p:nvSpPr>
          <p:cNvPr id="7" name="Стрелка вверх 6">
            <a:hlinkClick r:id="rId3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66" y="1714488"/>
            <a:ext cx="628654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1643050"/>
            <a:ext cx="6196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FF00"/>
                </a:solidFill>
              </a:rPr>
              <a:t>ПРАВИЛА </a:t>
            </a:r>
            <a:r>
              <a:rPr lang="ru-RU" sz="2800" b="1" u="sng" dirty="0">
                <a:solidFill>
                  <a:srgbClr val="FFFF00"/>
                </a:solidFill>
              </a:rPr>
              <a:t>ПОЖАРНОЙ БЕЗОПАСНОСТИ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357298"/>
            <a:ext cx="857256" cy="107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357290" y="2643182"/>
            <a:ext cx="692948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/>
            <a:r>
              <a:rPr lang="ru-RU" sz="2800" b="1" dirty="0" smtClean="0"/>
              <a:t>Находясь дома, вы почувствовали запах горящей проводки. </a:t>
            </a:r>
            <a:endParaRPr lang="en-US" sz="2800" b="1" dirty="0" smtClean="0"/>
          </a:p>
          <a:p>
            <a:pPr lvl="0" indent="450850" algn="ctr"/>
            <a:r>
              <a:rPr lang="ru-RU" sz="2800" b="1" dirty="0" smtClean="0"/>
              <a:t>Что надо делать в первую очередь?</a:t>
            </a:r>
            <a:endParaRPr lang="ru-RU" sz="2800" b="1" dirty="0" smtClean="0">
              <a:ea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4357694"/>
            <a:ext cx="72152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eaLnBrk="0" hangingPunct="0"/>
            <a:r>
              <a:rPr lang="ru-RU" sz="2800" i="1" dirty="0" smtClean="0"/>
              <a:t>Обесточить электропроводку в квартире</a:t>
            </a:r>
            <a:endParaRPr lang="ru-RU" sz="3600" i="1" dirty="0"/>
          </a:p>
        </p:txBody>
      </p:sp>
      <p:sp>
        <p:nvSpPr>
          <p:cNvPr id="7" name="Стрелка вверх 6">
            <a:hlinkClick r:id="rId3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66" y="1714488"/>
            <a:ext cx="628654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1643050"/>
            <a:ext cx="6196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FF00"/>
                </a:solidFill>
              </a:rPr>
              <a:t>ПРАВИЛА </a:t>
            </a:r>
            <a:r>
              <a:rPr lang="ru-RU" sz="2800" b="1" u="sng" dirty="0">
                <a:solidFill>
                  <a:srgbClr val="FFFF00"/>
                </a:solidFill>
              </a:rPr>
              <a:t>ПОЖАРНОЙ БЕЗОПАСНОСТИ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357298"/>
            <a:ext cx="85725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71472" y="2786058"/>
            <a:ext cx="778674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r>
              <a:rPr lang="ru-RU" sz="2800" b="1" dirty="0" smtClean="0"/>
              <a:t>В доме возник пожар. Можно ли воспользоваться лифтом, покидая дом?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4357694"/>
            <a:ext cx="8001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i="1" dirty="0" smtClean="0"/>
              <a:t>Ни в коем случае нельзя.</a:t>
            </a:r>
            <a:endParaRPr lang="ru-RU" sz="2800" dirty="0"/>
          </a:p>
        </p:txBody>
      </p:sp>
      <p:sp>
        <p:nvSpPr>
          <p:cNvPr id="8" name="Стрелка вверх 7">
            <a:hlinkClick r:id="rId3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66" y="1714488"/>
            <a:ext cx="628654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1643050"/>
            <a:ext cx="6196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FF00"/>
                </a:solidFill>
              </a:rPr>
              <a:t>ПРАВИЛА </a:t>
            </a:r>
            <a:r>
              <a:rPr lang="ru-RU" sz="2800" b="1" u="sng" dirty="0">
                <a:solidFill>
                  <a:srgbClr val="FFFF00"/>
                </a:solidFill>
              </a:rPr>
              <a:t>ПОЖАРНОЙ БЕЗОПАСНОСТИ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85860"/>
            <a:ext cx="928694" cy="1160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785786" y="4000504"/>
            <a:ext cx="77867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eaLnBrk="0" hangingPunct="0"/>
            <a:r>
              <a:rPr lang="ru-RU" sz="2400" i="1" dirty="0" smtClean="0"/>
              <a:t>Водой</a:t>
            </a:r>
            <a:endParaRPr lang="ru-RU" sz="3200" i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571744"/>
            <a:ext cx="72866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Чем не рекомендуется тушить горящий бензин, керосин, другие горючие жидкости?</a:t>
            </a:r>
            <a:endParaRPr lang="ru-RU" sz="2800" b="1" dirty="0"/>
          </a:p>
        </p:txBody>
      </p:sp>
      <p:sp>
        <p:nvSpPr>
          <p:cNvPr id="7" name="Стрелка вверх 6">
            <a:hlinkClick r:id="rId3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66" y="1714488"/>
            <a:ext cx="628654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1643050"/>
            <a:ext cx="6196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FF00"/>
                </a:solidFill>
              </a:rPr>
              <a:t>ПРАВИЛА </a:t>
            </a:r>
            <a:r>
              <a:rPr lang="ru-RU" sz="2800" b="1" u="sng" dirty="0">
                <a:solidFill>
                  <a:srgbClr val="FFFF00"/>
                </a:solidFill>
              </a:rPr>
              <a:t>ПОЖАРНОЙ БЕЗОПАСНОСТИ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357298"/>
            <a:ext cx="85725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00034" y="4000504"/>
            <a:ext cx="792961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eaLnBrk="0" hangingPunct="0"/>
            <a:r>
              <a:rPr lang="ru-RU" sz="28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Нельзя, т.к. через открытые оконные и дверные проемы в помещение будет поступать кислород, что способствует усилению горения</a:t>
            </a:r>
            <a:endParaRPr lang="ru-RU" sz="36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2714620"/>
            <a:ext cx="76438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/>
            <a:r>
              <a:rPr lang="ru-RU" sz="2800" b="1" dirty="0" smtClean="0">
                <a:ea typeface="Times New Roman" pitchFamily="18" charset="0"/>
              </a:rPr>
              <a:t>Можно ли открывать окна и двери в доме или квартире во время пожара?</a:t>
            </a:r>
            <a:endParaRPr lang="ru-RU" sz="1200" dirty="0">
              <a:ea typeface="Times New Roman" pitchFamily="18" charset="0"/>
            </a:endParaRPr>
          </a:p>
        </p:txBody>
      </p:sp>
      <p:sp>
        <p:nvSpPr>
          <p:cNvPr id="7" name="Стрелка вверх 6">
            <a:hlinkClick r:id="rId3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00166" y="1714488"/>
            <a:ext cx="6715172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7030A0"/>
                </a:solidFill>
              </a:rPr>
              <a:t>ПРАВИЛА ПОВЕДЕНИЯ В ЧРЕЗВЫЧАЙНЫХ СИТУАЦИЯХ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357298"/>
            <a:ext cx="97155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071538" y="3571876"/>
            <a:ext cx="707233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Главное не конфликтовать, постараться установить нормальные отношения, ограничить свои движения, на всякое действие спрашивать разрешение, попытаться запомнить максимум информации о захватчиках, использовать любую возможность для спасения, но только в том случае, если есть</a:t>
            </a:r>
            <a:r>
              <a:rPr kumimoji="0" lang="ru-RU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уверенность  в успехе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2500306"/>
            <a:ext cx="70009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Назовите ваши действия, если Вы оказались в заложниках?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00166" y="1714488"/>
            <a:ext cx="6715172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7030A0"/>
                </a:solidFill>
              </a:rPr>
              <a:t>ПРАВИЛА ПОВЕДЕНИЯ В ЧРЕЗВЫЧАЙНЫХ СИТУАЦИЯХ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Стрелка вверх 5">
            <a:hlinkClick r:id="rId2" action="ppaction://hlinksldjump"/>
          </p:cNvPr>
          <p:cNvSpPr/>
          <p:nvPr/>
        </p:nvSpPr>
        <p:spPr>
          <a:xfrm>
            <a:off x="7929586" y="5572140"/>
            <a:ext cx="50006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357298"/>
            <a:ext cx="857256" cy="107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85786" y="3929066"/>
            <a:ext cx="792961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Заметив взрывоопасный предмет, а также подозрительные предметы, не подходите близко к ним, позовите людей и попросите немедленно сообщить о находке в милицию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2786058"/>
            <a:ext cx="75009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/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Что делать если вы обнаружили подозрительный предмет?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492</TotalTime>
  <Words>1011</Words>
  <Application>Microsoft Office PowerPoint</Application>
  <PresentationFormat>Экран (4:3)</PresentationFormat>
  <Paragraphs>119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Начальная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Ирина</dc:creator>
  <cp:lastModifiedBy>apple</cp:lastModifiedBy>
  <cp:revision>37</cp:revision>
  <dcterms:created xsi:type="dcterms:W3CDTF">2013-04-28T06:37:56Z</dcterms:created>
  <dcterms:modified xsi:type="dcterms:W3CDTF">2021-11-12T14:14:33Z</dcterms:modified>
</cp:coreProperties>
</file>