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0.xml" ContentType="application/vnd.openxmlformats-officedocument.presentationml.notesSlide+xml"/>
  <Override PartName="/ppt/notesSlides/_rels/notesSlide10.xml.rels" ContentType="application/vnd.openxmlformats-package.relationships+xml"/>
  <Override PartName="/ppt/_rels/presentation.xml.rels" ContentType="application/vnd.openxmlformats-package.relationships+xml"/>
  <Override PartName="/ppt/media/image8.png" ContentType="image/png"/>
  <Override PartName="/ppt/media/image10.png" ContentType="image/png"/>
  <Override PartName="/ppt/media/image12.png" ContentType="image/png"/>
  <Override PartName="/ppt/media/image21.png" ContentType="image/png"/>
  <Override PartName="/ppt/media/image11.jpeg" ContentType="image/jpeg"/>
  <Override PartName="/ppt/media/image22.jpeg" ContentType="image/jpeg"/>
  <Override PartName="/ppt/media/image23.png" ContentType="image/png"/>
  <Override PartName="/ppt/media/image16.png" ContentType="image/png"/>
  <Override PartName="/ppt/media/image13.jpeg" ContentType="image/jpeg"/>
  <Override PartName="/ppt/media/image18.png" ContentType="image/png"/>
  <Override PartName="/ppt/media/image30.jpeg" ContentType="image/jpeg"/>
  <Override PartName="/ppt/media/image27.png" ContentType="image/png"/>
  <Override PartName="/ppt/media/image26.jpeg" ContentType="image/jpeg"/>
  <Override PartName="/ppt/media/image1.png" ContentType="image/png"/>
  <Override PartName="/ppt/media/image15.jpeg" ContentType="image/jpeg"/>
  <Override PartName="/ppt/media/image3.png" ContentType="image/png"/>
  <Override PartName="/ppt/media/image5.png" ContentType="image/png"/>
  <Override PartName="/ppt/media/image6.jpeg" ContentType="image/jpeg"/>
  <Override PartName="/ppt/media/image7.png" ContentType="image/png"/>
  <Override PartName="/ppt/media/image9.png" ContentType="image/png"/>
  <Override PartName="/ppt/media/image20.png" ContentType="image/png"/>
  <Override PartName="/ppt/media/image31.png" ContentType="image/png"/>
  <Override PartName="/ppt/media/image24.png" ContentType="image/png"/>
  <Override PartName="/ppt/media/image17.png" ContentType="image/png"/>
  <Override PartName="/ppt/media/image25.jpeg" ContentType="image/jpeg"/>
  <Override PartName="/ppt/media/image14.jpeg" ContentType="image/jpeg"/>
  <Override PartName="/ppt/media/image19.png" ContentType="image/png"/>
  <Override PartName="/ppt/media/image2.png" ContentType="image/png"/>
  <Override PartName="/ppt/media/image28.wmf" ContentType="image/x-wmf"/>
  <Override PartName="/ppt/media/image4.png" ContentType="image/png"/>
  <Override PartName="/ppt/media/image29.jpeg" ContentType="image/jpe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ru-RU"/>
              <a:t>&lt;заголовок&gt;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12508143-39EB-412C-8867-CB24AA69999A}" type="slidenum">
              <a:rPr lang="ru-RU"/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bIns="0" lIns="0" rIns="0" tIns="0"/>
          <a:p>
            <a:endParaRPr/>
          </a:p>
        </p:txBody>
      </p:sp>
      <p:sp>
        <p:nvSpPr>
          <p:cNvPr id="104" name="CustomShape 2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txBody>
          <a:bodyPr anchor="b" bIns="45000" lIns="90000" rIns="90000" tIns="45000"/>
          <a:p>
            <a:pPr algn="r">
              <a:lnSpc>
                <a:spcPct val="100000"/>
              </a:lnSpc>
            </a:pPr>
            <a:fld id="{94D7F7FB-A8D1-4E96-A11C-ACB373401F4D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f388c"/>
            </a:solidFill>
            <a:round/>
          </a:ln>
        </p:spPr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f388c"/>
            </a:solidFill>
            <a:round/>
          </a:ln>
        </p:spPr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f388c"/>
            </a:solidFill>
            <a:round/>
          </a:ln>
        </p:spPr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85840" y="285840"/>
            <a:ext cx="8685000" cy="43812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>
                <a:solidFill>
                  <a:srgbClr val="ff0000"/>
                </a:solidFill>
                <a:latin typeface="Times New Roman"/>
              </a:rPr>
              <a:t>«</a:t>
            </a:r>
            <a:r>
              <a:rPr b="1" lang="ru-RU" sz="5400">
                <a:solidFill>
                  <a:srgbClr val="ff0000"/>
                </a:solidFill>
                <a:latin typeface="Times New Roman"/>
              </a:rPr>
              <a:t>Кока-кола-вред или польза?»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</p:txBody>
      </p:sp>
      <p:pic>
        <p:nvPicPr>
          <p:cNvPr descr="" id="4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214720" y="2143080"/>
            <a:ext cx="5022720" cy="400176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Arial"/>
              </a:rPr>
              <a:t>Опыт 3. Кока-кола и молоко</a:t>
            </a:r>
            <a:endParaRPr/>
          </a:p>
        </p:txBody>
      </p:sp>
      <p:sp>
        <p:nvSpPr>
          <p:cNvPr id="70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404040"/>
                </a:solidFill>
                <a:latin typeface="Times New Roman"/>
              </a:rPr>
              <a:t>.</a:t>
            </a:r>
            <a:endParaRPr/>
          </a:p>
        </p:txBody>
      </p:sp>
      <p:pic>
        <p:nvPicPr>
          <p:cNvPr descr="" id="7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7992000" y="642960"/>
            <a:ext cx="1150200" cy="1006200"/>
          </a:xfrm>
          <a:prstGeom prst="rect">
            <a:avLst/>
          </a:prstGeom>
          <a:ln>
            <a:solidFill>
              <a:srgbClr val="ff88ba"/>
            </a:solidFill>
          </a:ln>
        </p:spPr>
      </p:pic>
      <p:pic>
        <p:nvPicPr>
          <p:cNvPr descr="" id="72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71880" y="1357200"/>
            <a:ext cx="3531960" cy="3763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dur="indefinite" id="5" nodeType="tmRoot" restart="never">
          <p:childTnLst>
            <p:seq>
              <p:cTn dur="indefinite" id="6" nodeType="mainSeq">
                <p:childTnLst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withEffect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2000" id="1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dur="2000" fill="hold" id="12"/>
                                        <p:tgtEl>
                                          <p:spTgt spid="71"/>
                                        </p:tgtEl>
                                      </p:cBhvr>
                                    </p:anim>
                                    <p:anim calcmode="lin" valueType="str">
                                      <p:cBhvr additive="repl">
                                        <p:cTn dur="2000" fill="hold" id="13"/>
                                        <p:tgtEl>
                                          <p:spTgt spid="7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b="1" lang="ru-RU" sz="3600">
                <a:solidFill>
                  <a:srgbClr val="ff0000"/>
                </a:solidFill>
                <a:latin typeface="Arial"/>
              </a:rPr>
              <a:t>Опыт 4. Кока-кола и яичный белок</a:t>
            </a:r>
            <a:endParaRPr/>
          </a:p>
        </p:txBody>
      </p:sp>
      <p:pic>
        <p:nvPicPr>
          <p:cNvPr descr="" id="7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143160" y="1428840"/>
            <a:ext cx="3035520" cy="4047840"/>
          </a:xfrm>
          <a:prstGeom prst="rect">
            <a:avLst/>
          </a:prstGeom>
          <a:ln>
            <a:noFill/>
          </a:ln>
        </p:spPr>
      </p:pic>
      <p:sp>
        <p:nvSpPr>
          <p:cNvPr id="75" name="CustomShape 2"/>
          <p:cNvSpPr/>
          <p:nvPr/>
        </p:nvSpPr>
        <p:spPr>
          <a:xfrm>
            <a:off x="1357200" y="5715000"/>
            <a:ext cx="6856200" cy="942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2800">
                <a:solidFill>
                  <a:srgbClr val="404040"/>
                </a:solidFill>
                <a:latin typeface="Times New Roman"/>
              </a:rPr>
              <a:t>Вывод: в кока-коле есть кислоты, которые вступают в реакцию с белком.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16000" y="2808000"/>
            <a:ext cx="5182200" cy="3946320"/>
          </a:xfrm>
          <a:prstGeom prst="rect">
            <a:avLst/>
          </a:prstGeom>
          <a:ln>
            <a:noFill/>
          </a:ln>
        </p:spPr>
      </p:pic>
      <p:pic>
        <p:nvPicPr>
          <p:cNvPr descr="" id="7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360" y="113040"/>
            <a:ext cx="5182200" cy="391752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7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0040" y="60840"/>
            <a:ext cx="4395240" cy="3034440"/>
          </a:xfrm>
          <a:prstGeom prst="rect">
            <a:avLst/>
          </a:prstGeom>
          <a:ln>
            <a:noFill/>
          </a:ln>
        </p:spPr>
      </p:pic>
      <p:pic>
        <p:nvPicPr>
          <p:cNvPr descr="" id="8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36000" y="83160"/>
            <a:ext cx="4534920" cy="3012120"/>
          </a:xfrm>
          <a:prstGeom prst="rect">
            <a:avLst/>
          </a:prstGeom>
          <a:ln>
            <a:noFill/>
          </a:ln>
        </p:spPr>
      </p:pic>
      <p:pic>
        <p:nvPicPr>
          <p:cNvPr descr="" id="8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2360" y="3096000"/>
            <a:ext cx="4318920" cy="3599280"/>
          </a:xfrm>
          <a:prstGeom prst="rect">
            <a:avLst/>
          </a:prstGeom>
          <a:ln>
            <a:noFill/>
          </a:ln>
        </p:spPr>
      </p:pic>
      <p:pic>
        <p:nvPicPr>
          <p:cNvPr descr="" id="8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4385880" y="3091320"/>
            <a:ext cx="4606920" cy="366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4" nodeType="tmRoot" restart="never">
          <p:childTnLst>
            <p:seq>
              <p:cTn id="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360" y="133920"/>
            <a:ext cx="4750560" cy="3321000"/>
          </a:xfrm>
          <a:prstGeom prst="rect">
            <a:avLst/>
          </a:prstGeom>
          <a:ln>
            <a:noFill/>
          </a:ln>
        </p:spPr>
      </p:pic>
      <p:pic>
        <p:nvPicPr>
          <p:cNvPr descr="" id="84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00" y="3384000"/>
            <a:ext cx="4750920" cy="3382920"/>
          </a:xfrm>
          <a:prstGeom prst="rect">
            <a:avLst/>
          </a:prstGeom>
          <a:ln>
            <a:noFill/>
          </a:ln>
        </p:spPr>
      </p:pic>
      <p:pic>
        <p:nvPicPr>
          <p:cNvPr descr="" id="8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24000" y="144000"/>
            <a:ext cx="4246920" cy="65509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2000" y="61920"/>
            <a:ext cx="6335640" cy="3681720"/>
          </a:xfrm>
          <a:prstGeom prst="rect">
            <a:avLst/>
          </a:prstGeom>
          <a:ln>
            <a:noFill/>
          </a:ln>
        </p:spPr>
      </p:pic>
      <p:pic>
        <p:nvPicPr>
          <p:cNvPr descr="" id="8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520000" y="2952000"/>
            <a:ext cx="6551280" cy="3815640"/>
          </a:xfrm>
          <a:prstGeom prst="rect">
            <a:avLst/>
          </a:prstGeom>
          <a:ln>
            <a:noFill/>
          </a:ln>
        </p:spPr>
      </p:pic>
      <p:pic>
        <p:nvPicPr>
          <p:cNvPr descr="" id="88" name=""/>
          <p:cNvPicPr/>
          <p:nvPr/>
        </p:nvPicPr>
        <p:blipFill>
          <a:blip r:embed="rId3"/>
          <a:stretch>
            <a:fillRect/>
          </a:stretch>
        </p:blipFill>
        <p:spPr>
          <a:xfrm rot="43200">
            <a:off x="6456960" y="77400"/>
            <a:ext cx="2492640" cy="2858760"/>
          </a:xfrm>
          <a:prstGeom prst="rect">
            <a:avLst/>
          </a:prstGeom>
          <a:ln>
            <a:noFill/>
          </a:ln>
        </p:spPr>
      </p:pic>
      <p:pic>
        <p:nvPicPr>
          <p:cNvPr descr="" id="89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72000" y="3744000"/>
            <a:ext cx="2879640" cy="28796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642960" y="428760"/>
            <a:ext cx="74088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666666"/>
                </a:solidFill>
                <a:latin typeface="Arial"/>
              </a:rPr>
              <a:t> </a:t>
            </a:r>
            <a:r>
              <a:rPr lang="ru-RU" sz="3600">
                <a:solidFill>
                  <a:srgbClr val="ff0000"/>
                </a:solidFill>
                <a:latin typeface="Arial"/>
              </a:rPr>
              <a:t>         </a:t>
            </a:r>
            <a:r>
              <a:rPr b="1" lang="ru-RU" sz="3200">
                <a:solidFill>
                  <a:srgbClr val="ff0000"/>
                </a:solidFill>
                <a:latin typeface="Arial"/>
              </a:rPr>
              <a:t>результаты исследования</a:t>
            </a:r>
            <a:endParaRPr/>
          </a:p>
        </p:txBody>
      </p:sp>
      <p:sp>
        <p:nvSpPr>
          <p:cNvPr id="91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just">
              <a:lnSpc>
                <a:spcPct val="110000"/>
              </a:lnSpc>
            </a:pPr>
            <a:r>
              <a:rPr lang="ru-RU" sz="2400">
                <a:solidFill>
                  <a:srgbClr val="666666"/>
                </a:solidFill>
                <a:latin typeface="Times New Roman"/>
              </a:rPr>
              <a:t>    </a:t>
            </a:r>
            <a:r>
              <a:rPr lang="ru-RU" sz="2400">
                <a:solidFill>
                  <a:srgbClr val="404040"/>
                </a:solidFill>
                <a:latin typeface="Times New Roman"/>
              </a:rPr>
              <a:t>В результате исследования выяснили, что данный напиток отрицательно влияет на здоровье организма. </a:t>
            </a:r>
            <a:endParaRPr/>
          </a:p>
          <a:p>
            <a:pPr algn="just">
              <a:lnSpc>
                <a:spcPct val="110000"/>
              </a:lnSpc>
            </a:pPr>
            <a:r>
              <a:rPr lang="ru-RU" sz="240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2400">
                <a:solidFill>
                  <a:srgbClr val="404040"/>
                </a:solidFill>
                <a:latin typeface="Times New Roman"/>
              </a:rPr>
              <a:t>Значит, гипотеза о вреде кока – колы  подтвердилась. Нужно понимать,  что здоровье самое ценное, что есть у нас.</a:t>
            </a:r>
            <a:endParaRPr/>
          </a:p>
          <a:p>
            <a:pPr>
              <a:lnSpc>
                <a:spcPct val="110000"/>
              </a:lnSpc>
            </a:pPr>
            <a:endParaRPr/>
          </a:p>
          <a:p>
            <a:pPr>
              <a:lnSpc>
                <a:spcPct val="110000"/>
              </a:lnSpc>
            </a:pPr>
            <a:r>
              <a:rPr lang="ru-RU" sz="2400">
                <a:solidFill>
                  <a:srgbClr val="404040"/>
                </a:solidFill>
                <a:latin typeface="Times New Roman"/>
              </a:rPr>
              <a:t>    </a:t>
            </a:r>
            <a:r>
              <a:rPr b="1" lang="ru-RU" sz="3600">
                <a:solidFill>
                  <a:srgbClr val="c00000"/>
                </a:solidFill>
                <a:latin typeface="Times New Roman"/>
              </a:rPr>
              <a:t>Вот такая гремучая смесь!</a:t>
            </a:r>
            <a:endParaRPr/>
          </a:p>
          <a:p>
            <a:pPr>
              <a:lnSpc>
                <a:spcPct val="110000"/>
              </a:lnSpc>
            </a:pPr>
            <a:r>
              <a:rPr lang="ru-RU" sz="2400">
                <a:solidFill>
                  <a:srgbClr val="666666"/>
                </a:solidFill>
                <a:latin typeface="Times New Roman"/>
              </a:rPr>
              <a:t> </a:t>
            </a:r>
            <a:endParaRPr/>
          </a:p>
        </p:txBody>
      </p:sp>
      <p:pic>
        <p:nvPicPr>
          <p:cNvPr descr="" id="9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357960" y="3429000"/>
            <a:ext cx="2461320" cy="233172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Arial"/>
              </a:rPr>
              <a:t>заключение</a:t>
            </a:r>
            <a:endParaRPr/>
          </a:p>
        </p:txBody>
      </p:sp>
      <p:sp>
        <p:nvSpPr>
          <p:cNvPr id="94" name="CustomShape 2"/>
          <p:cNvSpPr/>
          <p:nvPr/>
        </p:nvSpPr>
        <p:spPr>
          <a:xfrm>
            <a:off x="142920" y="1500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666666"/>
                </a:solidFill>
                <a:latin typeface="Times New Roman"/>
              </a:rPr>
              <a:t>    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666666"/>
                </a:solidFill>
                <a:latin typeface="Times New Roman"/>
              </a:rPr>
              <a:t>    </a:t>
            </a:r>
            <a:r>
              <a:rPr lang="ru-RU" sz="3200">
                <a:solidFill>
                  <a:srgbClr val="404040"/>
                </a:solidFill>
                <a:latin typeface="Times New Roman"/>
              </a:rPr>
              <a:t>В кока - коле много красителей, может развиться аллергия. В ней очень много сахара, а избыток сахара в организме ведёт к нарушению обмена веществ, разрушению зубов, ожирению, диабету.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3200">
                <a:solidFill>
                  <a:srgbClr val="404040"/>
                </a:solidFill>
                <a:latin typeface="Times New Roman"/>
              </a:rPr>
              <a:t>В кока-коле разрушительный потенциал кислоты, гораздо выше, чем у фруктового сока, а потому она опасна.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9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71320" y="285840"/>
            <a:ext cx="1220400" cy="1141200"/>
          </a:xfrm>
          <a:prstGeom prst="rect">
            <a:avLst/>
          </a:prstGeom>
          <a:ln>
            <a:solidFill>
              <a:srgbClr val="ff88ba"/>
            </a:solidFill>
          </a:ln>
        </p:spPr>
      </p:pic>
      <p:pic>
        <p:nvPicPr>
          <p:cNvPr descr="" id="9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72200" y="214200"/>
            <a:ext cx="1498320" cy="1498320"/>
          </a:xfrm>
          <a:prstGeom prst="rect">
            <a:avLst/>
          </a:prstGeom>
          <a:ln>
            <a:solidFill>
              <a:srgbClr val="ff88ba"/>
            </a:solidFill>
          </a:ln>
        </p:spPr>
      </p:pic>
      <p:pic>
        <p:nvPicPr>
          <p:cNvPr descr="" id="9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643800" y="5429160"/>
            <a:ext cx="2641320" cy="1284120"/>
          </a:xfrm>
          <a:prstGeom prst="rect">
            <a:avLst/>
          </a:prstGeom>
          <a:ln>
            <a:solidFill>
              <a:srgbClr val="ff88ba"/>
            </a:solidFill>
          </a:ln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withEffect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dur="2000" id="22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dur="2000" fill="hold" id="23"/>
                                        <p:tgtEl>
                                          <p:spTgt spid="96"/>
                                        </p:tgtEl>
                                      </p:cBhvr>
                                    </p:anim>
                                    <p:anim calcmode="lin" valueType="str">
                                      <p:cBhvr additive="repl">
                                        <p:cTn dur="2000" fill="hold" id="24"/>
                                        <p:tgtEl>
                                          <p:spTgt spid="9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304920" y="500040"/>
            <a:ext cx="8685000" cy="557820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Будьте всегда здоровыми. Ваше здоровье в ваших руках!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descr="" id="9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28840" y="2000160"/>
            <a:ext cx="6356160" cy="397296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304920" y="72000"/>
            <a:ext cx="8685000" cy="863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600">
                <a:solidFill>
                  <a:srgbClr val="666666"/>
                </a:solidFill>
                <a:latin typeface="Arial"/>
              </a:rPr>
              <a:t>Участники исследовательской работы и конференции:</a:t>
            </a:r>
            <a:endParaRPr/>
          </a:p>
        </p:txBody>
      </p:sp>
      <p:sp>
        <p:nvSpPr>
          <p:cNvPr id="101" name="CustomShape 2"/>
          <p:cNvSpPr/>
          <p:nvPr/>
        </p:nvSpPr>
        <p:spPr>
          <a:xfrm>
            <a:off x="72000" y="1152000"/>
            <a:ext cx="8798400" cy="47509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Обучающиеся ЦДО:</a:t>
            </a:r>
            <a:r>
              <a:rPr b="1" lang="ru-RU" sz="2600">
                <a:solidFill>
                  <a:srgbClr val="666666"/>
                </a:solidFill>
                <a:latin typeface="Times New Roman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Булгакова София (9 класс)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Кошелева Ольга (10 класс)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600">
                <a:solidFill>
                  <a:srgbClr val="000000"/>
                </a:solidFill>
                <a:latin typeface="Times New Roman"/>
              </a:rPr>
              <a:t>Колин Денис(8 класс)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600">
                <a:solidFill>
                  <a:srgbClr val="000000"/>
                </a:solidFill>
                <a:latin typeface="Times New Roman"/>
              </a:rPr>
              <a:t>Анцупова Евгения (6 класс) 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Мостовой Олег (6 класс)</a:t>
            </a: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Алифанов Роман (7 класс)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ru-RU" sz="2600">
                <a:solidFill>
                  <a:srgbClr val="000000"/>
                </a:solidFill>
                <a:latin typeface="Times New Roman"/>
              </a:rPr>
              <a:t>Учителя ЦДО:</a:t>
            </a:r>
            <a:r>
              <a:rPr lang="ru-RU" sz="2600">
                <a:solidFill>
                  <a:srgbClr val="666666"/>
                </a:solidFill>
                <a:latin typeface="Times New Roman"/>
              </a:rPr>
              <a:t> </a:t>
            </a:r>
            <a:r>
              <a:rPr lang="ru-RU" sz="2600">
                <a:solidFill>
                  <a:srgbClr val="000000"/>
                </a:solidFill>
                <a:latin typeface="Times New Roman"/>
              </a:rPr>
              <a:t>Сопина В.В., Бажан О.А., Быкова О.С.</a:t>
            </a:r>
            <a:endParaRPr/>
          </a:p>
        </p:txBody>
      </p:sp>
      <p:sp>
        <p:nvSpPr>
          <p:cNvPr id="102" name="CustomShape 3"/>
          <p:cNvSpPr/>
          <p:nvPr/>
        </p:nvSpPr>
        <p:spPr>
          <a:xfrm>
            <a:off x="4464000" y="1512000"/>
            <a:ext cx="4392000" cy="2591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 wrap="none"/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Ивкина Валерия ( 5 класс)</a:t>
            </a:r>
            <a:endParaRPr/>
          </a:p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Копнин Андрей (8 класс)</a:t>
            </a:r>
            <a:endParaRPr/>
          </a:p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Вортман Лев (6 класс)</a:t>
            </a:r>
            <a:endParaRPr/>
          </a:p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Шляхов Денис (6 класс)</a:t>
            </a:r>
            <a:endParaRPr/>
          </a:p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Вагапов Дмитрий ( 9 кл)</a:t>
            </a:r>
            <a:endParaRPr/>
          </a:p>
          <a:p>
            <a:r>
              <a:rPr b="1" lang="ru-RU" sz="2600">
                <a:solidFill>
                  <a:srgbClr val="000000"/>
                </a:solidFill>
                <a:latin typeface="Times New Roman"/>
              </a:rPr>
              <a:t>Кошелева Ольга (10 кл)</a:t>
            </a:r>
            <a:endParaRPr/>
          </a:p>
        </p:txBody>
      </p:sp>
    </p:spTree>
  </p:cSld>
  <p:timing>
    <p:tnLst>
      <p:par>
        <p:cTn dur="indefinite" id="25" nodeType="tmRoot" restart="never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Arial"/>
              </a:rPr>
              <a:t>Актуальность</a:t>
            </a: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   </a:t>
            </a:r>
            <a:r>
              <a:rPr lang="ru-RU" sz="3200">
                <a:solidFill>
                  <a:srgbClr val="404040"/>
                </a:solidFill>
                <a:latin typeface="Times New Roman"/>
              </a:rPr>
              <a:t>Узнать, как  взаимодействует этот напиток с различными веществами, влияет ли на растущий организм школьника.</a:t>
            </a:r>
            <a:endParaRPr/>
          </a:p>
        </p:txBody>
      </p:sp>
      <p:pic>
        <p:nvPicPr>
          <p:cNvPr descr="" id="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000160" y="3143160"/>
            <a:ext cx="5441760" cy="34005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Arial"/>
              </a:rPr>
              <a:t>Цель данной работы:</a:t>
            </a:r>
            <a:endParaRPr/>
          </a:p>
        </p:txBody>
      </p:sp>
      <p:sp>
        <p:nvSpPr>
          <p:cNvPr id="50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Выявление влияния кока-колы на организм человека.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5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28840" y="2643120"/>
            <a:ext cx="6256080" cy="3808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600">
                <a:solidFill>
                  <a:srgbClr val="ff0000"/>
                </a:solidFill>
                <a:latin typeface="Arial"/>
              </a:rPr>
              <a:t>    </a:t>
            </a:r>
            <a:r>
              <a:rPr b="1" lang="ru-RU" sz="3200">
                <a:solidFill>
                  <a:srgbClr val="ff0000"/>
                </a:solidFill>
                <a:latin typeface="Arial"/>
              </a:rPr>
              <a:t>гипотеза исследования</a:t>
            </a:r>
            <a:endParaRPr/>
          </a:p>
        </p:txBody>
      </p:sp>
      <p:sp>
        <p:nvSpPr>
          <p:cNvPr id="53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Газированный напиток кока-кола вреден для здоровья человека.</a:t>
            </a:r>
            <a:endParaRPr/>
          </a:p>
        </p:txBody>
      </p:sp>
      <p:pic>
        <p:nvPicPr>
          <p:cNvPr descr="" id="54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71840" y="3000240"/>
            <a:ext cx="4213080" cy="2712960"/>
          </a:xfrm>
          <a:prstGeom prst="rect">
            <a:avLst/>
          </a:prstGeom>
          <a:ln>
            <a:solidFill>
              <a:srgbClr val="ff88ba"/>
            </a:solidFill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Arial"/>
              </a:rPr>
              <a:t>Задачи исследования:</a:t>
            </a:r>
            <a:endParaRPr/>
          </a:p>
        </p:txBody>
      </p:sp>
      <p:sp>
        <p:nvSpPr>
          <p:cNvPr id="56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- собрать  информацию об этом напитке;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- изучить химический состав кока-колы;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- провести  опыты с кока-колой;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404040"/>
                </a:solidFill>
                <a:latin typeface="Times New Roman"/>
              </a:rPr>
              <a:t>- проанализировать полученные результаты и сделать соответствующие выводы.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0" y="42876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ff0000"/>
                </a:solidFill>
                <a:latin typeface="Arial"/>
              </a:rPr>
              <a:t>       </a:t>
            </a:r>
            <a:r>
              <a:rPr b="1" lang="ru-RU" sz="3200">
                <a:solidFill>
                  <a:srgbClr val="ff0000"/>
                </a:solidFill>
                <a:latin typeface="Arial"/>
              </a:rPr>
              <a:t>Изучаем состав на этикетке</a:t>
            </a:r>
            <a:endParaRPr/>
          </a:p>
        </p:txBody>
      </p:sp>
      <p:sp>
        <p:nvSpPr>
          <p:cNvPr id="58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280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2800">
                <a:solidFill>
                  <a:srgbClr val="404040"/>
                </a:solidFill>
                <a:latin typeface="Times New Roman"/>
              </a:rPr>
              <a:t>Очищенная газированная вода, сахар, натуральный краситель карамель, регулятор кислотности ортофосфорная кислота, натуральные ароматизаторы, кофеин.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5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643120" y="3643200"/>
            <a:ext cx="3979800" cy="283644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ff0000"/>
                </a:solidFill>
                <a:latin typeface="Arial"/>
              </a:rPr>
              <a:t>        </a:t>
            </a:r>
            <a:r>
              <a:rPr b="1" lang="ru-RU" sz="3200">
                <a:solidFill>
                  <a:srgbClr val="ff0000"/>
                </a:solidFill>
                <a:latin typeface="Arial"/>
              </a:rPr>
              <a:t>Выясним, опасен ли состав</a:t>
            </a:r>
            <a:endParaRPr/>
          </a:p>
        </p:txBody>
      </p:sp>
      <p:sp>
        <p:nvSpPr>
          <p:cNvPr id="61" name="CustomShape 2"/>
          <p:cNvSpPr/>
          <p:nvPr/>
        </p:nvSpPr>
        <p:spPr>
          <a:xfrm>
            <a:off x="304920" y="1554120"/>
            <a:ext cx="8685000" cy="45241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ru-RU">
                <a:solidFill>
                  <a:srgbClr val="404040"/>
                </a:solidFill>
                <a:latin typeface="Times New Roman"/>
              </a:rPr>
              <a:t>Сахар. </a:t>
            </a:r>
            <a:r>
              <a:rPr lang="ru-RU">
                <a:solidFill>
                  <a:srgbClr val="404040"/>
                </a:solidFill>
                <a:latin typeface="Times New Roman"/>
              </a:rPr>
              <a:t>Количество сахара на один стакан напитка составляет 6-7 чайных ложек, вследствие чего неумеренное употребление напитка вызывает ожирение.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404040"/>
                </a:solidFill>
                <a:latin typeface="Times New Roman"/>
              </a:rPr>
              <a:t>Карамель. </a:t>
            </a:r>
            <a:r>
              <a:rPr lang="ru-RU">
                <a:solidFill>
                  <a:srgbClr val="404040"/>
                </a:solidFill>
                <a:latin typeface="Times New Roman"/>
              </a:rPr>
              <a:t>Это краситель, его вещества вызывают рак легких, печени, рак щитовидной железы и лейкемию. 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404040"/>
                </a:solidFill>
                <a:latin typeface="Times New Roman"/>
              </a:rPr>
              <a:t>Ортофосфорная кислота </a:t>
            </a:r>
            <a:r>
              <a:rPr lang="ru-RU">
                <a:solidFill>
                  <a:srgbClr val="404040"/>
                </a:solidFill>
                <a:latin typeface="Times New Roman"/>
              </a:rPr>
              <a:t>является неорганической кислотой средней силы, воздействует на кислотно-щелочной баланс организма, что приводит к увеличению кислотности. Повышенная кислотность увеличивает риск развития многих заболеваний, включая кариес и ранний остеопороз.</a:t>
            </a:r>
            <a:endParaRPr/>
          </a:p>
          <a:p>
            <a:pPr>
              <a:lnSpc>
                <a:spcPct val="100000"/>
              </a:lnSpc>
            </a:pPr>
            <a:r>
              <a:rPr b="1" lang="ru-RU">
                <a:solidFill>
                  <a:srgbClr val="404040"/>
                </a:solidFill>
                <a:latin typeface="Times New Roman"/>
              </a:rPr>
              <a:t>Кофеин </a:t>
            </a:r>
            <a:r>
              <a:rPr lang="ru-RU">
                <a:solidFill>
                  <a:srgbClr val="404040"/>
                </a:solidFill>
                <a:latin typeface="Times New Roman"/>
              </a:rPr>
              <a:t>вызывает нарушения сна. Таинственным компонентом, именуемым все эти годы "экстрактом кока-колы", оказался натуральный краситель кошениль (кармин), известный также под названием карминовая кислота, который добывают из кошенильных червей. </a:t>
            </a:r>
            <a:endParaRPr/>
          </a:p>
        </p:txBody>
      </p:sp>
      <p:pic>
        <p:nvPicPr>
          <p:cNvPr descr="" id="6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120000" y="5184000"/>
            <a:ext cx="2860560" cy="1616040"/>
          </a:xfrm>
          <a:prstGeom prst="rect">
            <a:avLst/>
          </a:prstGeom>
          <a:ln w="936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b="1" lang="ru-RU" sz="3600">
                <a:solidFill>
                  <a:srgbClr val="ff0000"/>
                </a:solidFill>
                <a:latin typeface="Arial"/>
              </a:rPr>
              <a:t>Опыт 1. Кока-кола и ржавчина</a:t>
            </a:r>
            <a:endParaRPr/>
          </a:p>
        </p:txBody>
      </p:sp>
      <p:pic>
        <p:nvPicPr>
          <p:cNvPr descr="" id="6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00120" y="2000160"/>
            <a:ext cx="6408360" cy="2636640"/>
          </a:xfrm>
          <a:prstGeom prst="rect">
            <a:avLst/>
          </a:prstGeom>
          <a:ln w="9360">
            <a:noFill/>
          </a:ln>
        </p:spPr>
      </p:pic>
      <p:sp>
        <p:nvSpPr>
          <p:cNvPr id="65" name="CustomShape 2"/>
          <p:cNvSpPr/>
          <p:nvPr/>
        </p:nvSpPr>
        <p:spPr>
          <a:xfrm>
            <a:off x="571320" y="5357880"/>
            <a:ext cx="8070840" cy="8204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2400">
                <a:solidFill>
                  <a:srgbClr val="404040"/>
                </a:solidFill>
                <a:latin typeface="Times New Roman"/>
              </a:rPr>
              <a:t>Вывод: в кока-коле есть растворители, которые вступают в реакцию и нейтрализуют ржавчину.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304920" y="457200"/>
            <a:ext cx="8685000" cy="836280"/>
          </a:xfrm>
          <a:prstGeom prst="rect">
            <a:avLst/>
          </a:prstGeom>
          <a:noFill/>
          <a:ln>
            <a:noFill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ru-RU" sz="3600">
                <a:solidFill>
                  <a:srgbClr val="ff0000"/>
                </a:solidFill>
                <a:latin typeface="Arial"/>
              </a:rPr>
              <a:t>Опыт 2. Кока-кола и активированный уголь</a:t>
            </a:r>
            <a:endParaRPr/>
          </a:p>
        </p:txBody>
      </p:sp>
      <p:pic>
        <p:nvPicPr>
          <p:cNvPr descr="" id="6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913760" y="2071800"/>
            <a:ext cx="5228280" cy="3336840"/>
          </a:xfrm>
          <a:prstGeom prst="rect">
            <a:avLst/>
          </a:prstGeom>
          <a:ln w="9360">
            <a:noFill/>
          </a:ln>
        </p:spPr>
      </p:pic>
      <p:sp>
        <p:nvSpPr>
          <p:cNvPr id="68" name="CustomShape 2"/>
          <p:cNvSpPr/>
          <p:nvPr/>
        </p:nvSpPr>
        <p:spPr>
          <a:xfrm>
            <a:off x="1071360" y="5572080"/>
            <a:ext cx="6927840" cy="4546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ru-RU" sz="2400">
                <a:solidFill>
                  <a:srgbClr val="404040"/>
                </a:solidFill>
                <a:latin typeface="Times New Roman"/>
              </a:rPr>
              <a:t>Вывод: в кока-коле есть красители.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